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59" r:id="rId4"/>
    <p:sldId id="263" r:id="rId5"/>
    <p:sldId id="271" r:id="rId6"/>
    <p:sldId id="265" r:id="rId7"/>
    <p:sldId id="266" r:id="rId8"/>
    <p:sldId id="270" r:id="rId9"/>
    <p:sldId id="272" r:id="rId10"/>
    <p:sldId id="267" r:id="rId11"/>
    <p:sldId id="260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jXvjT4dWi2hDLIqNg0cHg807WFC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rge Alonso Flores Morón" initials="JAFM" lastIdx="1" clrIdx="0">
    <p:extLst>
      <p:ext uri="{19B8F6BF-5375-455C-9EA6-DF929625EA0E}">
        <p15:presenceInfo xmlns:p15="http://schemas.microsoft.com/office/powerpoint/2012/main" userId="60873f0df90863c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748"/>
    <a:srgbClr val="7ED9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38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9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8151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6931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6931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5210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5137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1699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1396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64673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CARATULA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75E31D7-6115-4F41-B37F-C6016CB398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Google Shape;13;p6"/>
          <p:cNvSpPr txBox="1">
            <a:spLocks noGrp="1"/>
          </p:cNvSpPr>
          <p:nvPr>
            <p:ph type="ctrTitle"/>
          </p:nvPr>
        </p:nvSpPr>
        <p:spPr>
          <a:xfrm>
            <a:off x="2238450" y="4002267"/>
            <a:ext cx="77151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29C"/>
              </a:buClr>
              <a:buSzPts val="4000"/>
              <a:buNone/>
              <a:defRPr sz="4000" b="1">
                <a:solidFill>
                  <a:srgbClr val="00074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0629C"/>
              </a:buClr>
              <a:buSzPts val="1400"/>
              <a:buNone/>
              <a:defRPr>
                <a:solidFill>
                  <a:srgbClr val="00629C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0629C"/>
              </a:buClr>
              <a:buSzPts val="1400"/>
              <a:buNone/>
              <a:defRPr>
                <a:solidFill>
                  <a:srgbClr val="00629C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0629C"/>
              </a:buClr>
              <a:buSzPts val="1400"/>
              <a:buNone/>
              <a:defRPr>
                <a:solidFill>
                  <a:srgbClr val="00629C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0629C"/>
              </a:buClr>
              <a:buSzPts val="1400"/>
              <a:buNone/>
              <a:defRPr>
                <a:solidFill>
                  <a:srgbClr val="00629C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0629C"/>
              </a:buClr>
              <a:buSzPts val="1400"/>
              <a:buNone/>
              <a:defRPr>
                <a:solidFill>
                  <a:srgbClr val="00629C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0629C"/>
              </a:buClr>
              <a:buSzPts val="1400"/>
              <a:buNone/>
              <a:defRPr>
                <a:solidFill>
                  <a:srgbClr val="00629C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0629C"/>
              </a:buClr>
              <a:buSzPts val="1400"/>
              <a:buNone/>
              <a:defRPr>
                <a:solidFill>
                  <a:srgbClr val="00629C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0629C"/>
              </a:buClr>
              <a:buSzPts val="1400"/>
              <a:buNone/>
              <a:defRPr>
                <a:solidFill>
                  <a:srgbClr val="00629C"/>
                </a:solidFill>
              </a:defRPr>
            </a:lvl9pPr>
          </a:lstStyle>
          <a:p>
            <a:endParaRPr dirty="0"/>
          </a:p>
        </p:txBody>
      </p:sp>
      <p:sp>
        <p:nvSpPr>
          <p:cNvPr id="14" name="Google Shape;14;p6"/>
          <p:cNvSpPr txBox="1">
            <a:spLocks noGrp="1"/>
          </p:cNvSpPr>
          <p:nvPr>
            <p:ph type="subTitle" idx="1"/>
          </p:nvPr>
        </p:nvSpPr>
        <p:spPr>
          <a:xfrm>
            <a:off x="3141450" y="4973676"/>
            <a:ext cx="5909100" cy="12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FA809F2-3B45-E2CD-EDA7-33F6B8449E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cierre">
  <p:cSld name="CLOS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65FEF86-6EC1-D2F2-6B8B-4381C5C73D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Google Shape;21;p7">
            <a:extLst>
              <a:ext uri="{FF2B5EF4-FFF2-40B4-BE49-F238E27FC236}">
                <a16:creationId xmlns:a16="http://schemas.microsoft.com/office/drawing/2014/main" id="{4CDFF7D7-EACA-FBC5-8CF2-8DBC307B8783}"/>
              </a:ext>
            </a:extLst>
          </p:cNvPr>
          <p:cNvSpPr txBox="1"/>
          <p:nvPr userDrawn="1"/>
        </p:nvSpPr>
        <p:spPr>
          <a:xfrm>
            <a:off x="3341592" y="452349"/>
            <a:ext cx="8241500" cy="205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300" dirty="0">
                <a:latin typeface="Calibri"/>
                <a:ea typeface="Calibri"/>
                <a:cs typeface="Calibri"/>
                <a:sym typeface="Calibri"/>
              </a:rPr>
              <a:t>XXXII International Conference on Electronics, Electrical Engineering and Computing ― </a:t>
            </a:r>
            <a:r>
              <a:rPr lang="en-US" sz="1300" b="1" dirty="0">
                <a:latin typeface="Calibri"/>
                <a:ea typeface="Calibri"/>
                <a:cs typeface="Calibri"/>
                <a:sym typeface="Calibri"/>
              </a:rPr>
              <a:t>INTERCON 2026</a:t>
            </a:r>
            <a:endParaRPr sz="13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Rectángulo: esquinas superiores redondeadas 6">
            <a:extLst>
              <a:ext uri="{FF2B5EF4-FFF2-40B4-BE49-F238E27FC236}">
                <a16:creationId xmlns:a16="http://schemas.microsoft.com/office/drawing/2014/main" id="{74E77362-86B4-EF0D-6C59-965ADFAC9EA6}"/>
              </a:ext>
            </a:extLst>
          </p:cNvPr>
          <p:cNvSpPr/>
          <p:nvPr userDrawn="1"/>
        </p:nvSpPr>
        <p:spPr>
          <a:xfrm rot="16200000">
            <a:off x="11834114" y="259949"/>
            <a:ext cx="106178" cy="60959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7ED9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1;p1">
            <a:extLst>
              <a:ext uri="{FF2B5EF4-FFF2-40B4-BE49-F238E27FC236}">
                <a16:creationId xmlns:a16="http://schemas.microsoft.com/office/drawing/2014/main" id="{F136B976-52C1-4A7E-8662-9F98489AEBA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50000" y="3550000"/>
            <a:ext cx="9892000" cy="1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370A8"/>
              </a:buClr>
              <a:buSzPts val="4000"/>
              <a:buFont typeface="Poppins"/>
              <a:buNone/>
            </a:pPr>
            <a:r>
              <a:rPr lang="en-US" sz="2600" b="1" dirty="0">
                <a:solidFill>
                  <a:srgbClr val="000748"/>
                </a:solidFill>
                <a:latin typeface="Calibri"/>
                <a:cs typeface="Calibri"/>
              </a:rPr>
              <a:t>Experimental Evaluation of Matter Multi-Admin Scalability and Interoperability on ESP32</a:t>
            </a:r>
          </a:p>
        </p:txBody>
      </p:sp>
      <p:sp>
        <p:nvSpPr>
          <p:cNvPr id="7" name="Google Shape;52;p1">
            <a:extLst>
              <a:ext uri="{FF2B5EF4-FFF2-40B4-BE49-F238E27FC236}">
                <a16:creationId xmlns:a16="http://schemas.microsoft.com/office/drawing/2014/main" id="{6A1B3266-A54A-40CF-9BFC-0D41F2C5D39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50000" y="4950000"/>
            <a:ext cx="9892000" cy="11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000748"/>
                </a:solidFill>
                <a:latin typeface="Calibri"/>
                <a:cs typeface="Calibri"/>
              </a:rPr>
              <a:t>John E. </a:t>
            </a:r>
            <a:r>
              <a:rPr lang="en-US" sz="1600" b="1" dirty="0" err="1">
                <a:solidFill>
                  <a:srgbClr val="000748"/>
                </a:solidFill>
                <a:latin typeface="Calibri"/>
                <a:cs typeface="Calibri"/>
              </a:rPr>
              <a:t>Esquiagola</a:t>
            </a:r>
            <a:r>
              <a:rPr lang="en-US" sz="1600" b="1" dirty="0">
                <a:solidFill>
                  <a:srgbClr val="000748"/>
                </a:solidFill>
                <a:latin typeface="Calibri"/>
                <a:cs typeface="Calibri"/>
              </a:rPr>
              <a:t> Aranda · Jorge </a:t>
            </a:r>
            <a:r>
              <a:rPr lang="en-US" sz="1600" b="1" dirty="0">
                <a:solidFill>
                  <a:srgbClr val="000748"/>
                </a:solidFill>
              </a:rPr>
              <a:t>A</a:t>
            </a:r>
            <a:r>
              <a:rPr lang="en-US" sz="1600" b="1" dirty="0">
                <a:solidFill>
                  <a:srgbClr val="000748"/>
                </a:solidFill>
                <a:latin typeface="Calibri"/>
                <a:cs typeface="Calibri"/>
              </a:rPr>
              <a:t>. Flores Morón · Ricardo B. Uribe </a:t>
            </a:r>
            <a:r>
              <a:rPr lang="en-US" sz="1600" b="1" dirty="0" err="1">
                <a:solidFill>
                  <a:srgbClr val="000748"/>
                </a:solidFill>
                <a:latin typeface="Calibri"/>
                <a:cs typeface="Calibri"/>
              </a:rPr>
              <a:t>Bejarano</a:t>
            </a:r>
            <a:endParaRPr lang="en-US" sz="1600" b="1" dirty="0">
              <a:solidFill>
                <a:srgbClr val="000748"/>
              </a:solidFill>
              <a:latin typeface="Calibri"/>
              <a:cs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1400" i="1" dirty="0">
                <a:solidFill>
                  <a:srgbClr val="0070A6"/>
                </a:solidFill>
                <a:latin typeface="Calibri"/>
                <a:cs typeface="Calibri"/>
              </a:rPr>
              <a:t>Microelectronics Group — Dept. of Engineering, Pontificia Universidad </a:t>
            </a:r>
            <a:r>
              <a:rPr lang="en-US" sz="1400" i="1" dirty="0" err="1">
                <a:solidFill>
                  <a:srgbClr val="0070A6"/>
                </a:solidFill>
                <a:latin typeface="Calibri"/>
                <a:cs typeface="Calibri"/>
              </a:rPr>
              <a:t>Católica</a:t>
            </a:r>
            <a:r>
              <a:rPr lang="en-US" sz="1400" i="1" dirty="0">
                <a:solidFill>
                  <a:srgbClr val="0070A6"/>
                </a:solidFill>
                <a:latin typeface="Calibri"/>
                <a:cs typeface="Calibri"/>
              </a:rPr>
              <a:t> del Perú (PUCP)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without matter and with matter">
            <a:extLst>
              <a:ext uri="{FF2B5EF4-FFF2-40B4-BE49-F238E27FC236}">
                <a16:creationId xmlns:a16="http://schemas.microsoft.com/office/drawing/2014/main" id="{A1101F1D-8488-4C69-8256-33C6308E94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" t="7851" r="52654" b="12798"/>
          <a:stretch/>
        </p:blipFill>
        <p:spPr bwMode="auto">
          <a:xfrm>
            <a:off x="884807" y="1829076"/>
            <a:ext cx="4610470" cy="3701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itle 101">
            <a:extLst>
              <a:ext uri="{FF2B5EF4-FFF2-40B4-BE49-F238E27FC236}">
                <a16:creationId xmlns:a16="http://schemas.microsoft.com/office/drawing/2014/main" id="{37E40097-9C5F-45E9-9C99-085065163DE9}"/>
              </a:ext>
            </a:extLst>
          </p:cNvPr>
          <p:cNvSpPr txBox="1"/>
          <p:nvPr/>
        </p:nvSpPr>
        <p:spPr>
          <a:xfrm>
            <a:off x="546225" y="384175"/>
            <a:ext cx="1109955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u="sng" dirty="0">
                <a:solidFill>
                  <a:srgbClr val="000748"/>
                </a:solidFill>
                <a:latin typeface="Calibri"/>
                <a:cs typeface="Calibri"/>
              </a:rPr>
              <a:t>Introduction – The interoperability challenge</a:t>
            </a:r>
            <a:r>
              <a:rPr lang="en-US" sz="2800" b="1" dirty="0">
                <a:solidFill>
                  <a:srgbClr val="000748"/>
                </a:solidFill>
                <a:latin typeface="Calibri"/>
                <a:cs typeface="Calibri"/>
              </a:rPr>
              <a:t>: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6FBA260-5F80-4A7A-8CCC-3DF4B0B1F6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18" r="8639"/>
          <a:stretch/>
        </p:blipFill>
        <p:spPr>
          <a:xfrm>
            <a:off x="6439271" y="1838745"/>
            <a:ext cx="4610470" cy="3701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078D8127-EB2B-42AA-B051-AB412EE12D29}"/>
              </a:ext>
            </a:extLst>
          </p:cNvPr>
          <p:cNvSpPr txBox="1"/>
          <p:nvPr/>
        </p:nvSpPr>
        <p:spPr>
          <a:xfrm>
            <a:off x="280022" y="855151"/>
            <a:ext cx="119119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Fragmentation and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lack of interoperability among IoT ecosystems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such as smart homes, industrial automation, and intelligent buildings.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PE" sz="1600" b="1" dirty="0">
                <a:latin typeface="Calibri" panose="020F0502020204030204" pitchFamily="34" charset="0"/>
                <a:cs typeface="Calibri" panose="020F0502020204030204" pitchFamily="34" charset="0"/>
              </a:rPr>
              <a:t>Non-interoperable </a:t>
            </a:r>
            <a:r>
              <a:rPr lang="es-P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communication</a:t>
            </a:r>
            <a:r>
              <a:rPr lang="es-PE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protocols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Proprietary platforms and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vendor-dependent solutions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6F45FC8D-0026-4239-9630-9BF48C525B4B}"/>
              </a:ext>
            </a:extLst>
          </p:cNvPr>
          <p:cNvSpPr txBox="1"/>
          <p:nvPr/>
        </p:nvSpPr>
        <p:spPr>
          <a:xfrm>
            <a:off x="1243705" y="5630328"/>
            <a:ext cx="38926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Fragmented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IoT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Smart home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ecosystem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[1]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087E1D61-BFA7-4FFB-A421-8ACB178AAB76}"/>
              </a:ext>
            </a:extLst>
          </p:cNvPr>
          <p:cNvSpPr txBox="1"/>
          <p:nvPr/>
        </p:nvSpPr>
        <p:spPr>
          <a:xfrm>
            <a:off x="6798170" y="5630328"/>
            <a:ext cx="38926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Non-interoperable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communication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protocols</a:t>
            </a:r>
            <a:endParaRPr lang="es-P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223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BC6ADD19-E983-4E78-8EAA-83B61168A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1970" y="2102089"/>
            <a:ext cx="3385526" cy="3469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itle 101">
            <a:extLst>
              <a:ext uri="{FF2B5EF4-FFF2-40B4-BE49-F238E27FC236}">
                <a16:creationId xmlns:a16="http://schemas.microsoft.com/office/drawing/2014/main" id="{7941BC44-1273-46B8-AA4A-4BA4222F04F6}"/>
              </a:ext>
            </a:extLst>
          </p:cNvPr>
          <p:cNvSpPr txBox="1"/>
          <p:nvPr/>
        </p:nvSpPr>
        <p:spPr>
          <a:xfrm>
            <a:off x="546225" y="384175"/>
            <a:ext cx="1109955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r>
              <a:rPr lang="en-US" sz="2800" b="1" u="sng" dirty="0">
                <a:solidFill>
                  <a:srgbClr val="000748"/>
                </a:solidFill>
                <a:latin typeface="Calibri"/>
                <a:cs typeface="Calibri"/>
              </a:rPr>
              <a:t>State of the art</a:t>
            </a:r>
            <a:r>
              <a:rPr lang="en-US" sz="2800" b="1" dirty="0">
                <a:solidFill>
                  <a:srgbClr val="000748"/>
                </a:solidFill>
                <a:latin typeface="Calibri"/>
                <a:cs typeface="Calibri"/>
              </a:rPr>
              <a:t>: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C2B1ABCF-D349-4504-8085-5B0138422CC6}"/>
              </a:ext>
            </a:extLst>
          </p:cNvPr>
          <p:cNvSpPr txBox="1"/>
          <p:nvPr/>
        </p:nvSpPr>
        <p:spPr>
          <a:xfrm>
            <a:off x="280022" y="789285"/>
            <a:ext cx="113657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Matter Standard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: Unified IP-based application-layer standard that enables interoperability across heterogeneous ecosystems.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PE" sz="1600" b="1" dirty="0">
                <a:latin typeface="Calibri" panose="020F0502020204030204" pitchFamily="34" charset="0"/>
                <a:cs typeface="Calibri" panose="020F0502020204030204" pitchFamily="34" charset="0"/>
              </a:rPr>
              <a:t>Multi-</a:t>
            </a:r>
            <a:r>
              <a:rPr lang="es-P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Admin</a:t>
            </a:r>
            <a:r>
              <a:rPr lang="es-PE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es-PE" sz="1600" b="1" dirty="0">
                <a:latin typeface="Calibri" panose="020F0502020204030204" pitchFamily="34" charset="0"/>
                <a:cs typeface="Calibri" panose="020F0502020204030204" pitchFamily="34" charset="0"/>
              </a:rPr>
              <a:t> Gap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Lack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empirical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studies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evaluating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ESP32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nodes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operating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simultaneously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across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multiple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fabrics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ecosystems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Embedded Resource Impact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: Existing studies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lack quantitative evaluation of performance parameters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of ESP32 nodes under Matter operation.</a:t>
            </a:r>
            <a:endParaRPr lang="es-P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FCD3350B-076B-4D0D-AF13-14F075ABD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4817" y="2098083"/>
            <a:ext cx="3449944" cy="34656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4C04049-D458-47FC-AAB7-2FB74C2A1C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07" r="2672"/>
          <a:stretch/>
        </p:blipFill>
        <p:spPr>
          <a:xfrm>
            <a:off x="489123" y="2112724"/>
            <a:ext cx="3385526" cy="34509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B8905320-E5CE-4BA7-824F-9E251A0699E7}"/>
              </a:ext>
            </a:extLst>
          </p:cNvPr>
          <p:cNvSpPr txBox="1"/>
          <p:nvPr/>
        </p:nvSpPr>
        <p:spPr>
          <a:xfrm>
            <a:off x="377592" y="5571729"/>
            <a:ext cx="3608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Matter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based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Smart home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ecosystem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[2]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9C8D258C-EB38-4462-9F80-6B6BF62207D7}"/>
              </a:ext>
            </a:extLst>
          </p:cNvPr>
          <p:cNvSpPr txBox="1"/>
          <p:nvPr/>
        </p:nvSpPr>
        <p:spPr>
          <a:xfrm>
            <a:off x="4189228" y="5571729"/>
            <a:ext cx="3813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Matter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protocol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integration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using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ESP32 [3]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4FC22F2F-AF04-444F-BD36-5406CD40D895}"/>
              </a:ext>
            </a:extLst>
          </p:cNvPr>
          <p:cNvSpPr txBox="1"/>
          <p:nvPr/>
        </p:nvSpPr>
        <p:spPr>
          <a:xfrm>
            <a:off x="7913017" y="5567724"/>
            <a:ext cx="3813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Trombe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wall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automation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and control [4]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01">
            <a:extLst>
              <a:ext uri="{FF2B5EF4-FFF2-40B4-BE49-F238E27FC236}">
                <a16:creationId xmlns:a16="http://schemas.microsoft.com/office/drawing/2014/main" id="{69FA6511-FB44-4754-B538-F91EDBFA420A}"/>
              </a:ext>
            </a:extLst>
          </p:cNvPr>
          <p:cNvSpPr txBox="1"/>
          <p:nvPr/>
        </p:nvSpPr>
        <p:spPr>
          <a:xfrm>
            <a:off x="546225" y="384175"/>
            <a:ext cx="1109955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u="sng" dirty="0">
                <a:solidFill>
                  <a:srgbClr val="000748"/>
                </a:solidFill>
                <a:latin typeface="Calibri"/>
                <a:cs typeface="Calibri"/>
              </a:rPr>
              <a:t>Matter protocol – Overview</a:t>
            </a:r>
            <a:r>
              <a:rPr lang="en-US" sz="2800" b="1" dirty="0">
                <a:solidFill>
                  <a:srgbClr val="000748"/>
                </a:solidFill>
                <a:latin typeface="Calibri"/>
                <a:cs typeface="Calibri"/>
              </a:rPr>
              <a:t>:</a:t>
            </a:r>
          </a:p>
        </p:txBody>
      </p:sp>
      <p:sp>
        <p:nvSpPr>
          <p:cNvPr id="44" name="Card 113">
            <a:extLst>
              <a:ext uri="{FF2B5EF4-FFF2-40B4-BE49-F238E27FC236}">
                <a16:creationId xmlns:a16="http://schemas.microsoft.com/office/drawing/2014/main" id="{361DDDFB-0892-4B15-A348-2EB5219E090A}"/>
              </a:ext>
            </a:extLst>
          </p:cNvPr>
          <p:cNvSpPr/>
          <p:nvPr/>
        </p:nvSpPr>
        <p:spPr>
          <a:xfrm>
            <a:off x="6245999" y="442048"/>
            <a:ext cx="5478753" cy="5909310"/>
          </a:xfrm>
          <a:prstGeom prst="roundRect">
            <a:avLst>
              <a:gd name="adj" fmla="val 6000"/>
            </a:avLst>
          </a:prstGeom>
          <a:solidFill>
            <a:srgbClr val="EAF3F8"/>
          </a:solidFill>
          <a:ln>
            <a:noFill/>
          </a:ln>
          <a:effectLst>
            <a:outerShdw blurRad="90000" dist="25000" dir="5400000" rotWithShape="0">
              <a:srgbClr val="0B1E3F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754626A2-F96B-4640-88BF-0120FA1BA162}"/>
              </a:ext>
            </a:extLst>
          </p:cNvPr>
          <p:cNvSpPr txBox="1"/>
          <p:nvPr/>
        </p:nvSpPr>
        <p:spPr>
          <a:xfrm>
            <a:off x="6303090" y="585382"/>
            <a:ext cx="547875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A. </a:t>
            </a:r>
            <a:r>
              <a:rPr lang="en-US" b="1" u="sng" dirty="0"/>
              <a:t>Matter Protocol Architecture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 Hierarchical Data Model:</a:t>
            </a:r>
            <a:r>
              <a:rPr lang="en-US" dirty="0"/>
              <a:t> Nodes → Endpoints → Clusters.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 Standardized Functionality:</a:t>
            </a:r>
            <a:r>
              <a:rPr lang="en-US" dirty="0"/>
              <a:t> Clusters define interoperable attributes, commands, and events.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 Application Structure:</a:t>
            </a:r>
            <a:r>
              <a:rPr lang="en-US" dirty="0"/>
              <a:t> Endpoints organize device functionalities through standardized clusters.</a:t>
            </a:r>
          </a:p>
          <a:p>
            <a:pPr algn="just"/>
            <a:endParaRPr lang="en-US" dirty="0"/>
          </a:p>
          <a:p>
            <a:pPr algn="just"/>
            <a:r>
              <a:rPr lang="en-US" b="1" dirty="0"/>
              <a:t>B. </a:t>
            </a:r>
            <a:r>
              <a:rPr lang="en-US" b="1" u="sng" dirty="0"/>
              <a:t>Operational Identity &amp; Security Model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 Fabric-Based Identity:</a:t>
            </a:r>
            <a:r>
              <a:rPr lang="en-US" dirty="0"/>
              <a:t> Each fabric represents an independent administrative trust domain.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 Multi-Fabric Operation:</a:t>
            </a:r>
            <a:r>
              <a:rPr lang="en-US" dirty="0"/>
              <a:t> Devices maintain independent Node IDs and operational credentials for each fabric.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 Device Authentication:</a:t>
            </a:r>
            <a:r>
              <a:rPr lang="en-US" dirty="0"/>
              <a:t> Device Attestation Certificate (DAC) and Product Attestation Authority (PAA) certificates establish device authenticity during commissioning, with the Distributed Compliance Ledger (DCL) supporting certification verification.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dirty="0"/>
          </a:p>
          <a:p>
            <a:pPr algn="just"/>
            <a:r>
              <a:rPr lang="en-US" b="1" dirty="0"/>
              <a:t>C. </a:t>
            </a:r>
            <a:r>
              <a:rPr lang="en-US" b="1" u="sng" dirty="0"/>
              <a:t>Secure Sessions: PASE &amp; CASE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 PASE (Passcode Authenticated Session Establishment):</a:t>
            </a:r>
            <a:r>
              <a:rPr lang="en-US" dirty="0"/>
              <a:t> Used during commissioning to establish a secure session between the commissioner and the device using the device setup passcode.</a:t>
            </a:r>
            <a:r>
              <a:rPr lang="en-US" b="1" dirty="0"/>
              <a:t>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 CASE (Certificate Authenticated Session Establishment):</a:t>
            </a:r>
            <a:r>
              <a:rPr lang="en-US" dirty="0"/>
              <a:t> Used for operational communication, providing mutual authentication through Node Operational Certificates (NOCs).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 Secure Communication:</a:t>
            </a:r>
            <a:r>
              <a:rPr lang="en-US" dirty="0"/>
              <a:t> Fresh session keys protect application-layer exchanges between authenticated Matter nodes.</a:t>
            </a:r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FD4CE2FC-8919-43CE-A68C-BC5CA373DD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16" t="19814" r="19352" b="5970"/>
          <a:stretch/>
        </p:blipFill>
        <p:spPr>
          <a:xfrm>
            <a:off x="410158" y="1879458"/>
            <a:ext cx="5614820" cy="35599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6" name="CuadroTexto 55">
            <a:extLst>
              <a:ext uri="{FF2B5EF4-FFF2-40B4-BE49-F238E27FC236}">
                <a16:creationId xmlns:a16="http://schemas.microsoft.com/office/drawing/2014/main" id="{24737781-1C95-413E-B64B-96F46DDE4014}"/>
              </a:ext>
            </a:extLst>
          </p:cNvPr>
          <p:cNvSpPr txBox="1"/>
          <p:nvPr/>
        </p:nvSpPr>
        <p:spPr>
          <a:xfrm>
            <a:off x="1327502" y="5632507"/>
            <a:ext cx="3608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Matter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hierarchical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data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model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[5]</a:t>
            </a:r>
          </a:p>
        </p:txBody>
      </p:sp>
    </p:spTree>
    <p:extLst>
      <p:ext uri="{BB962C8B-B14F-4D97-AF65-F5344CB8AC3E}">
        <p14:creationId xmlns:p14="http://schemas.microsoft.com/office/powerpoint/2010/main" val="4090824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01">
            <a:extLst>
              <a:ext uri="{FF2B5EF4-FFF2-40B4-BE49-F238E27FC236}">
                <a16:creationId xmlns:a16="http://schemas.microsoft.com/office/drawing/2014/main" id="{69FA6511-FB44-4754-B538-F91EDBFA420A}"/>
              </a:ext>
            </a:extLst>
          </p:cNvPr>
          <p:cNvSpPr txBox="1"/>
          <p:nvPr/>
        </p:nvSpPr>
        <p:spPr>
          <a:xfrm>
            <a:off x="546225" y="384175"/>
            <a:ext cx="1109955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u="sng" dirty="0">
                <a:solidFill>
                  <a:srgbClr val="000748"/>
                </a:solidFill>
                <a:latin typeface="Calibri"/>
                <a:cs typeface="Calibri"/>
              </a:rPr>
              <a:t>Matter protocol – Commissioning</a:t>
            </a:r>
            <a:r>
              <a:rPr lang="en-US" sz="2800" b="1" dirty="0">
                <a:solidFill>
                  <a:srgbClr val="000748"/>
                </a:solidFill>
                <a:latin typeface="Calibri"/>
                <a:cs typeface="Calibri"/>
              </a:rPr>
              <a:t>: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8F7B7A30-972F-4C4A-A107-43C14BBC8E2B}"/>
              </a:ext>
            </a:extLst>
          </p:cNvPr>
          <p:cNvGrpSpPr/>
          <p:nvPr/>
        </p:nvGrpSpPr>
        <p:grpSpPr>
          <a:xfrm>
            <a:off x="1290581" y="1182535"/>
            <a:ext cx="3708149" cy="4751575"/>
            <a:chOff x="1003885" y="1111724"/>
            <a:chExt cx="3908425" cy="4908881"/>
          </a:xfrm>
        </p:grpSpPr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EE3128A0-7E7C-4134-BBFD-4CC2FBEED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3885" y="1111724"/>
              <a:ext cx="3908425" cy="490888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6" name="Diagrama de flujo: conector 15">
              <a:extLst>
                <a:ext uri="{FF2B5EF4-FFF2-40B4-BE49-F238E27FC236}">
                  <a16:creationId xmlns:a16="http://schemas.microsoft.com/office/drawing/2014/main" id="{8012E505-2E54-43A2-BAEB-051C91556EE4}"/>
                </a:ext>
              </a:extLst>
            </p:cNvPr>
            <p:cNvSpPr/>
            <p:nvPr/>
          </p:nvSpPr>
          <p:spPr>
            <a:xfrm>
              <a:off x="1098160" y="1944808"/>
              <a:ext cx="342424" cy="31374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sz="2000" b="1" dirty="0">
                  <a:solidFill>
                    <a:schemeClr val="accent1"/>
                  </a:solidFill>
                </a:rPr>
                <a:t>1</a:t>
              </a:r>
              <a:endParaRPr lang="es-PE" sz="2800" b="1" dirty="0">
                <a:solidFill>
                  <a:schemeClr val="accent1"/>
                </a:solidFill>
              </a:endParaRPr>
            </a:p>
          </p:txBody>
        </p:sp>
        <p:sp>
          <p:nvSpPr>
            <p:cNvPr id="17" name="Diagrama de flujo: conector 16">
              <a:extLst>
                <a:ext uri="{FF2B5EF4-FFF2-40B4-BE49-F238E27FC236}">
                  <a16:creationId xmlns:a16="http://schemas.microsoft.com/office/drawing/2014/main" id="{D9DDE5F5-5449-4F25-91AB-50B06F85F263}"/>
                </a:ext>
              </a:extLst>
            </p:cNvPr>
            <p:cNvSpPr/>
            <p:nvPr/>
          </p:nvSpPr>
          <p:spPr>
            <a:xfrm>
              <a:off x="1086480" y="2394138"/>
              <a:ext cx="342424" cy="31374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sz="2000" b="1" dirty="0">
                  <a:solidFill>
                    <a:schemeClr val="accent1"/>
                  </a:solidFill>
                </a:rPr>
                <a:t>2</a:t>
              </a:r>
              <a:endParaRPr lang="es-PE" sz="2800" b="1" dirty="0">
                <a:solidFill>
                  <a:schemeClr val="accent1"/>
                </a:solidFill>
              </a:endParaRPr>
            </a:p>
          </p:txBody>
        </p:sp>
        <p:sp>
          <p:nvSpPr>
            <p:cNvPr id="18" name="Diagrama de flujo: conector 17">
              <a:extLst>
                <a:ext uri="{FF2B5EF4-FFF2-40B4-BE49-F238E27FC236}">
                  <a16:creationId xmlns:a16="http://schemas.microsoft.com/office/drawing/2014/main" id="{0AD55469-7209-43BA-8BDA-4EC1CA196668}"/>
                </a:ext>
              </a:extLst>
            </p:cNvPr>
            <p:cNvSpPr/>
            <p:nvPr/>
          </p:nvSpPr>
          <p:spPr>
            <a:xfrm>
              <a:off x="1086480" y="2937198"/>
              <a:ext cx="342424" cy="31374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sz="2000" b="1" dirty="0">
                  <a:solidFill>
                    <a:schemeClr val="accent1"/>
                  </a:solidFill>
                </a:rPr>
                <a:t>3</a:t>
              </a:r>
              <a:endParaRPr lang="es-PE" sz="2800" b="1" dirty="0">
                <a:solidFill>
                  <a:schemeClr val="accent1"/>
                </a:solidFill>
              </a:endParaRPr>
            </a:p>
          </p:txBody>
        </p:sp>
        <p:sp>
          <p:nvSpPr>
            <p:cNvPr id="19" name="Diagrama de flujo: conector 18">
              <a:extLst>
                <a:ext uri="{FF2B5EF4-FFF2-40B4-BE49-F238E27FC236}">
                  <a16:creationId xmlns:a16="http://schemas.microsoft.com/office/drawing/2014/main" id="{3461B3C0-36C7-4A9E-B29D-CB90C2A7ED5B}"/>
                </a:ext>
              </a:extLst>
            </p:cNvPr>
            <p:cNvSpPr/>
            <p:nvPr/>
          </p:nvSpPr>
          <p:spPr>
            <a:xfrm>
              <a:off x="1086480" y="3525492"/>
              <a:ext cx="342424" cy="31374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sz="2000" b="1" dirty="0">
                  <a:solidFill>
                    <a:schemeClr val="accent1"/>
                  </a:solidFill>
                </a:rPr>
                <a:t>4</a:t>
              </a:r>
              <a:endParaRPr lang="es-PE" sz="2800" b="1" dirty="0">
                <a:solidFill>
                  <a:schemeClr val="accent1"/>
                </a:solidFill>
              </a:endParaRPr>
            </a:p>
          </p:txBody>
        </p:sp>
        <p:sp>
          <p:nvSpPr>
            <p:cNvPr id="20" name="Diagrama de flujo: conector 19">
              <a:extLst>
                <a:ext uri="{FF2B5EF4-FFF2-40B4-BE49-F238E27FC236}">
                  <a16:creationId xmlns:a16="http://schemas.microsoft.com/office/drawing/2014/main" id="{CA4A9932-7853-44E6-8970-C65525625507}"/>
                </a:ext>
              </a:extLst>
            </p:cNvPr>
            <p:cNvSpPr/>
            <p:nvPr/>
          </p:nvSpPr>
          <p:spPr>
            <a:xfrm>
              <a:off x="1092984" y="4223842"/>
              <a:ext cx="342424" cy="31374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sz="2000" b="1" dirty="0">
                  <a:solidFill>
                    <a:schemeClr val="accent1"/>
                  </a:solidFill>
                </a:rPr>
                <a:t>5</a:t>
              </a:r>
              <a:endParaRPr lang="es-PE" sz="2800" b="1" dirty="0">
                <a:solidFill>
                  <a:schemeClr val="accent1"/>
                </a:solidFill>
              </a:endParaRPr>
            </a:p>
          </p:txBody>
        </p:sp>
        <p:sp>
          <p:nvSpPr>
            <p:cNvPr id="21" name="Diagrama de flujo: conector 20">
              <a:extLst>
                <a:ext uri="{FF2B5EF4-FFF2-40B4-BE49-F238E27FC236}">
                  <a16:creationId xmlns:a16="http://schemas.microsoft.com/office/drawing/2014/main" id="{796710F2-0C0F-4EC3-A718-46DCA4E63CF5}"/>
                </a:ext>
              </a:extLst>
            </p:cNvPr>
            <p:cNvSpPr/>
            <p:nvPr/>
          </p:nvSpPr>
          <p:spPr>
            <a:xfrm>
              <a:off x="1092984" y="4742809"/>
              <a:ext cx="342424" cy="31374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sz="2000" b="1" dirty="0">
                  <a:solidFill>
                    <a:schemeClr val="accent1"/>
                  </a:solidFill>
                </a:rPr>
                <a:t>6</a:t>
              </a:r>
              <a:endParaRPr lang="es-PE" sz="2800" b="1" dirty="0">
                <a:solidFill>
                  <a:schemeClr val="accent1"/>
                </a:solidFill>
              </a:endParaRPr>
            </a:p>
          </p:txBody>
        </p:sp>
        <p:sp>
          <p:nvSpPr>
            <p:cNvPr id="22" name="Diagrama de flujo: conector 21">
              <a:extLst>
                <a:ext uri="{FF2B5EF4-FFF2-40B4-BE49-F238E27FC236}">
                  <a16:creationId xmlns:a16="http://schemas.microsoft.com/office/drawing/2014/main" id="{08A26F12-F075-41CB-94E1-230152481EC9}"/>
                </a:ext>
              </a:extLst>
            </p:cNvPr>
            <p:cNvSpPr/>
            <p:nvPr/>
          </p:nvSpPr>
          <p:spPr>
            <a:xfrm>
              <a:off x="1092984" y="5168794"/>
              <a:ext cx="342424" cy="31374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sz="2000" b="1" dirty="0">
                  <a:solidFill>
                    <a:schemeClr val="accent1"/>
                  </a:solidFill>
                </a:rPr>
                <a:t>7</a:t>
              </a:r>
              <a:endParaRPr lang="es-PE" sz="2800" b="1" dirty="0">
                <a:solidFill>
                  <a:schemeClr val="accent1"/>
                </a:solidFill>
              </a:endParaRPr>
            </a:p>
          </p:txBody>
        </p:sp>
        <p:sp>
          <p:nvSpPr>
            <p:cNvPr id="23" name="Diagrama de flujo: conector 22">
              <a:extLst>
                <a:ext uri="{FF2B5EF4-FFF2-40B4-BE49-F238E27FC236}">
                  <a16:creationId xmlns:a16="http://schemas.microsoft.com/office/drawing/2014/main" id="{E4A0B226-647C-4372-8DB1-13594803FEB5}"/>
                </a:ext>
              </a:extLst>
            </p:cNvPr>
            <p:cNvSpPr/>
            <p:nvPr/>
          </p:nvSpPr>
          <p:spPr>
            <a:xfrm>
              <a:off x="1086480" y="5638712"/>
              <a:ext cx="342424" cy="31374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sz="2000" b="1" dirty="0">
                  <a:solidFill>
                    <a:schemeClr val="accent1"/>
                  </a:solidFill>
                </a:rPr>
                <a:t>8</a:t>
              </a:r>
              <a:endParaRPr lang="es-PE" sz="2800" b="1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C3D53441-3E1E-40FB-8C79-8F9B75DAE6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793" y="1238984"/>
            <a:ext cx="4620626" cy="4751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9" name="CuadroTexto 58">
            <a:extLst>
              <a:ext uri="{FF2B5EF4-FFF2-40B4-BE49-F238E27FC236}">
                <a16:creationId xmlns:a16="http://schemas.microsoft.com/office/drawing/2014/main" id="{B32355DF-559E-43EA-9C96-ACE4A41210D9}"/>
              </a:ext>
            </a:extLst>
          </p:cNvPr>
          <p:cNvSpPr txBox="1"/>
          <p:nvPr/>
        </p:nvSpPr>
        <p:spPr>
          <a:xfrm>
            <a:off x="1390142" y="5990559"/>
            <a:ext cx="3608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Matter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Commissioning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Flow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D391A721-A14B-4C90-BB76-DE897840B4AB}"/>
              </a:ext>
            </a:extLst>
          </p:cNvPr>
          <p:cNvSpPr txBox="1"/>
          <p:nvPr/>
        </p:nvSpPr>
        <p:spPr>
          <a:xfrm>
            <a:off x="7086092" y="6001643"/>
            <a:ext cx="3608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Commissioning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Stages</a:t>
            </a:r>
            <a:endParaRPr lang="es-P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318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01">
            <a:extLst>
              <a:ext uri="{FF2B5EF4-FFF2-40B4-BE49-F238E27FC236}">
                <a16:creationId xmlns:a16="http://schemas.microsoft.com/office/drawing/2014/main" id="{65C99D2B-C421-430C-9D89-C7BE3740AE1E}"/>
              </a:ext>
            </a:extLst>
          </p:cNvPr>
          <p:cNvSpPr txBox="1"/>
          <p:nvPr/>
        </p:nvSpPr>
        <p:spPr>
          <a:xfrm>
            <a:off x="546225" y="384175"/>
            <a:ext cx="1109955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u="sng" dirty="0">
                <a:solidFill>
                  <a:srgbClr val="000748"/>
                </a:solidFill>
                <a:latin typeface="Calibri"/>
                <a:cs typeface="Calibri"/>
              </a:rPr>
              <a:t>System architecture and implementation</a:t>
            </a:r>
            <a:r>
              <a:rPr lang="en-US" sz="2800" b="1" dirty="0">
                <a:solidFill>
                  <a:srgbClr val="000748"/>
                </a:solidFill>
                <a:latin typeface="Calibri"/>
                <a:cs typeface="Calibri"/>
              </a:rPr>
              <a:t>: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EC698896-0606-4824-AC9E-393E20570B73}"/>
              </a:ext>
            </a:extLst>
          </p:cNvPr>
          <p:cNvSpPr txBox="1"/>
          <p:nvPr/>
        </p:nvSpPr>
        <p:spPr>
          <a:xfrm>
            <a:off x="280022" y="789285"/>
            <a:ext cx="11365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PE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  <a:r>
              <a:rPr lang="es-PE" sz="16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Evaluate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Matter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multi-admin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operation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across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heterogeneous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fabrics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ecosystems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) and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measure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its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scalability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interoperability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5D34A61D-476B-4597-A963-C748200DC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19" y="1779170"/>
            <a:ext cx="4610470" cy="39957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1C0FCBFB-53D7-40EE-BA2B-FB94D18DCD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675" b="4028"/>
          <a:stretch/>
        </p:blipFill>
        <p:spPr>
          <a:xfrm>
            <a:off x="5233120" y="1779170"/>
            <a:ext cx="6412656" cy="39957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3" name="CuadroTexto 42">
            <a:extLst>
              <a:ext uri="{FF2B5EF4-FFF2-40B4-BE49-F238E27FC236}">
                <a16:creationId xmlns:a16="http://schemas.microsoft.com/office/drawing/2014/main" id="{085597A6-D052-4980-A348-ABC520199E77}"/>
              </a:ext>
            </a:extLst>
          </p:cNvPr>
          <p:cNvSpPr txBox="1"/>
          <p:nvPr/>
        </p:nvSpPr>
        <p:spPr>
          <a:xfrm>
            <a:off x="895360" y="5841473"/>
            <a:ext cx="3608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Experimental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setup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used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evaluation</a:t>
            </a:r>
            <a:endParaRPr lang="es-P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2505275F-0AA3-40F8-B932-EC7068C56F70}"/>
              </a:ext>
            </a:extLst>
          </p:cNvPr>
          <p:cNvSpPr txBox="1"/>
          <p:nvPr/>
        </p:nvSpPr>
        <p:spPr>
          <a:xfrm>
            <a:off x="6853756" y="5841473"/>
            <a:ext cx="3608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Multi-admin</a:t>
            </a:r>
            <a:r>
              <a:rPr lang="es-PE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architecture</a:t>
            </a:r>
            <a:endParaRPr lang="es-P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941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ard 110">
            <a:extLst>
              <a:ext uri="{FF2B5EF4-FFF2-40B4-BE49-F238E27FC236}">
                <a16:creationId xmlns:a16="http://schemas.microsoft.com/office/drawing/2014/main" id="{71D85983-ECAF-476F-A7FC-B0125E8EE22B}"/>
              </a:ext>
            </a:extLst>
          </p:cNvPr>
          <p:cNvSpPr/>
          <p:nvPr/>
        </p:nvSpPr>
        <p:spPr>
          <a:xfrm>
            <a:off x="473827" y="4072288"/>
            <a:ext cx="11327648" cy="2401911"/>
          </a:xfrm>
          <a:prstGeom prst="roundRect">
            <a:avLst>
              <a:gd name="adj" fmla="val 6000"/>
            </a:avLst>
          </a:prstGeom>
          <a:solidFill>
            <a:srgbClr val="EAF3F8"/>
          </a:solidFill>
          <a:ln>
            <a:solidFill>
              <a:schemeClr val="tx1"/>
            </a:solidFill>
          </a:ln>
          <a:effectLst>
            <a:outerShdw blurRad="90000" dist="25000" dir="5400000" rotWithShape="0">
              <a:srgbClr val="0B1E3F">
                <a:alpha val="18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31" name="Card 110">
            <a:extLst>
              <a:ext uri="{FF2B5EF4-FFF2-40B4-BE49-F238E27FC236}">
                <a16:creationId xmlns:a16="http://schemas.microsoft.com/office/drawing/2014/main" id="{04B7D631-D69A-47AE-AD32-3B6B6140409B}"/>
              </a:ext>
            </a:extLst>
          </p:cNvPr>
          <p:cNvSpPr/>
          <p:nvPr/>
        </p:nvSpPr>
        <p:spPr>
          <a:xfrm>
            <a:off x="473827" y="1307376"/>
            <a:ext cx="11327648" cy="2401911"/>
          </a:xfrm>
          <a:prstGeom prst="roundRect">
            <a:avLst>
              <a:gd name="adj" fmla="val 6000"/>
            </a:avLst>
          </a:prstGeom>
          <a:solidFill>
            <a:srgbClr val="EAF3F8"/>
          </a:solidFill>
          <a:ln>
            <a:solidFill>
              <a:schemeClr val="tx1"/>
            </a:solidFill>
          </a:ln>
          <a:effectLst>
            <a:outerShdw blurRad="90000" dist="25000" dir="5400000" rotWithShape="0">
              <a:srgbClr val="0B1E3F">
                <a:alpha val="18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2" name="Title 101">
            <a:extLst>
              <a:ext uri="{FF2B5EF4-FFF2-40B4-BE49-F238E27FC236}">
                <a16:creationId xmlns:a16="http://schemas.microsoft.com/office/drawing/2014/main" id="{4FDEB771-23CD-4523-B326-53D1E78715AC}"/>
              </a:ext>
            </a:extLst>
          </p:cNvPr>
          <p:cNvSpPr txBox="1"/>
          <p:nvPr/>
        </p:nvSpPr>
        <p:spPr>
          <a:xfrm>
            <a:off x="546225" y="383801"/>
            <a:ext cx="1109955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u="sng" dirty="0">
                <a:solidFill>
                  <a:srgbClr val="000748"/>
                </a:solidFill>
                <a:latin typeface="Calibri"/>
                <a:cs typeface="Calibri"/>
              </a:rPr>
              <a:t>Performance evaluation and results</a:t>
            </a:r>
            <a:r>
              <a:rPr lang="en-US" sz="2800" b="1" dirty="0">
                <a:solidFill>
                  <a:srgbClr val="000748"/>
                </a:solidFill>
                <a:latin typeface="Calibri"/>
                <a:cs typeface="Calibri"/>
              </a:rPr>
              <a:t>: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F25358F1-33A3-4A27-82D6-36C9C5DB0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52" y="1398384"/>
            <a:ext cx="3645784" cy="2169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32" name="Grupo 31">
            <a:extLst>
              <a:ext uri="{FF2B5EF4-FFF2-40B4-BE49-F238E27FC236}">
                <a16:creationId xmlns:a16="http://schemas.microsoft.com/office/drawing/2014/main" id="{3A8FA0D5-A788-4CA7-997C-EE8C5B3C0F1F}"/>
              </a:ext>
            </a:extLst>
          </p:cNvPr>
          <p:cNvGrpSpPr/>
          <p:nvPr/>
        </p:nvGrpSpPr>
        <p:grpSpPr>
          <a:xfrm>
            <a:off x="653629" y="1389734"/>
            <a:ext cx="4022550" cy="2216333"/>
            <a:chOff x="1697915" y="1196997"/>
            <a:chExt cx="4022550" cy="2326956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2196169B-6AA4-445F-89D1-DE688AB5FD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124" t="25070" r="3763" b="6775"/>
            <a:stretch/>
          </p:blipFill>
          <p:spPr>
            <a:xfrm>
              <a:off x="1697915" y="1196997"/>
              <a:ext cx="4022549" cy="110080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03976B64-953A-4DDF-BBBE-E32303D17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97915" y="2400342"/>
              <a:ext cx="4022550" cy="112361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CD5298C1-FF2A-42BB-8AA9-8CC2293234FF}"/>
              </a:ext>
            </a:extLst>
          </p:cNvPr>
          <p:cNvGrpSpPr/>
          <p:nvPr/>
        </p:nvGrpSpPr>
        <p:grpSpPr>
          <a:xfrm>
            <a:off x="729829" y="4199979"/>
            <a:ext cx="4022549" cy="2156314"/>
            <a:chOff x="2328229" y="4137688"/>
            <a:chExt cx="4022549" cy="1981501"/>
          </a:xfrm>
        </p:grpSpPr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1C3594EC-2ADF-47FB-A7B3-33EFC5C392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2501" r="1868" b="18874"/>
            <a:stretch/>
          </p:blipFill>
          <p:spPr>
            <a:xfrm>
              <a:off x="2328230" y="5268355"/>
              <a:ext cx="4022548" cy="85083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40" name="Imagen 39">
              <a:extLst>
                <a:ext uri="{FF2B5EF4-FFF2-40B4-BE49-F238E27FC236}">
                  <a16:creationId xmlns:a16="http://schemas.microsoft.com/office/drawing/2014/main" id="{10198ECC-09E5-4251-A283-3501E0863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28229" y="4137688"/>
              <a:ext cx="4022548" cy="113066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42" name="Title 101">
            <a:extLst>
              <a:ext uri="{FF2B5EF4-FFF2-40B4-BE49-F238E27FC236}">
                <a16:creationId xmlns:a16="http://schemas.microsoft.com/office/drawing/2014/main" id="{B4C63DE5-F437-4105-A80B-063BC9386918}"/>
              </a:ext>
            </a:extLst>
          </p:cNvPr>
          <p:cNvSpPr txBox="1"/>
          <p:nvPr/>
        </p:nvSpPr>
        <p:spPr>
          <a:xfrm>
            <a:off x="546225" y="1020986"/>
            <a:ext cx="2571215" cy="3002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748"/>
                </a:solidFill>
                <a:latin typeface="Calibri"/>
                <a:cs typeface="Calibri"/>
              </a:rPr>
              <a:t>1. Commissioning Time:</a:t>
            </a:r>
          </a:p>
        </p:txBody>
      </p:sp>
      <p:sp>
        <p:nvSpPr>
          <p:cNvPr id="43" name="Title 101">
            <a:extLst>
              <a:ext uri="{FF2B5EF4-FFF2-40B4-BE49-F238E27FC236}">
                <a16:creationId xmlns:a16="http://schemas.microsoft.com/office/drawing/2014/main" id="{3EC89D28-182F-4711-8BA2-97BD731CFF4D}"/>
              </a:ext>
            </a:extLst>
          </p:cNvPr>
          <p:cNvSpPr txBox="1"/>
          <p:nvPr/>
        </p:nvSpPr>
        <p:spPr>
          <a:xfrm>
            <a:off x="546225" y="3781860"/>
            <a:ext cx="4389759" cy="3002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748"/>
                </a:solidFill>
                <a:latin typeface="Calibri"/>
                <a:cs typeface="Calibri"/>
              </a:rPr>
              <a:t>2. Command Execution and Reliability: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F4F22E61-6821-4164-849E-DB8A718F3C0B}"/>
              </a:ext>
            </a:extLst>
          </p:cNvPr>
          <p:cNvSpPr txBox="1"/>
          <p:nvPr/>
        </p:nvSpPr>
        <p:spPr>
          <a:xfrm>
            <a:off x="8522636" y="1359299"/>
            <a:ext cx="327883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Fastest Onboarding: CHIP Tool achieved the lowest commissioning time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averaging between 8.08 s and 8.86 s. 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Commercial Overhead: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Amazon Alexa recorded the highest commissioning time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due to manual user confirmations and additional validation steps to ensure that only authorized devices are added to the ecosystem.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EE5E4832-6236-4986-B791-D2B5F6EBE7D1}"/>
              </a:ext>
            </a:extLst>
          </p:cNvPr>
          <p:cNvSpPr txBox="1"/>
          <p:nvPr/>
        </p:nvSpPr>
        <p:spPr>
          <a:xfrm>
            <a:off x="5322835" y="4365302"/>
            <a:ext cx="622701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 100% Reliability:</a:t>
            </a:r>
            <a:r>
              <a:rPr lang="en-US" dirty="0"/>
              <a:t> Achieved zero packet loss and a 100% success rate across 60 execution trials </a:t>
            </a:r>
            <a:r>
              <a:rPr lang="en-US" b="1" dirty="0"/>
              <a:t>under normal local Wi-Fi conditions</a:t>
            </a:r>
            <a:r>
              <a:rPr lang="en-US" dirty="0"/>
              <a:t>. 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/>
              <a:t>Consistent Latency:</a:t>
            </a:r>
            <a:r>
              <a:rPr lang="en-US" dirty="0"/>
              <a:t> Application-level RTT remained stable at ~3.9 s for both ON (3.98 s) and OFF (3.92 s) commands.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Low Execution Jitter:</a:t>
            </a:r>
            <a:r>
              <a:rPr lang="en-US" dirty="0"/>
              <a:t> </a:t>
            </a:r>
            <a:r>
              <a:rPr lang="en-US" b="1" dirty="0"/>
              <a:t>Standard deviation stayed below 0.92 s</a:t>
            </a:r>
            <a:r>
              <a:rPr lang="en-US" dirty="0"/>
              <a:t>, demonstrating robust local synchronization without retransmissions.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515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ard 110">
            <a:extLst>
              <a:ext uri="{FF2B5EF4-FFF2-40B4-BE49-F238E27FC236}">
                <a16:creationId xmlns:a16="http://schemas.microsoft.com/office/drawing/2014/main" id="{04B7D631-D69A-47AE-AD32-3B6B6140409B}"/>
              </a:ext>
            </a:extLst>
          </p:cNvPr>
          <p:cNvSpPr/>
          <p:nvPr/>
        </p:nvSpPr>
        <p:spPr>
          <a:xfrm>
            <a:off x="473827" y="1307376"/>
            <a:ext cx="11244346" cy="2401911"/>
          </a:xfrm>
          <a:prstGeom prst="roundRect">
            <a:avLst>
              <a:gd name="adj" fmla="val 6000"/>
            </a:avLst>
          </a:prstGeom>
          <a:solidFill>
            <a:srgbClr val="EAF3F8"/>
          </a:solidFill>
          <a:ln>
            <a:solidFill>
              <a:schemeClr val="tx1"/>
            </a:solidFill>
          </a:ln>
          <a:effectLst>
            <a:outerShdw blurRad="90000" dist="25000" dir="5400000" rotWithShape="0">
              <a:srgbClr val="0B1E3F">
                <a:alpha val="18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2" name="Title 101">
            <a:extLst>
              <a:ext uri="{FF2B5EF4-FFF2-40B4-BE49-F238E27FC236}">
                <a16:creationId xmlns:a16="http://schemas.microsoft.com/office/drawing/2014/main" id="{4FDEB771-23CD-4523-B326-53D1E78715AC}"/>
              </a:ext>
            </a:extLst>
          </p:cNvPr>
          <p:cNvSpPr txBox="1"/>
          <p:nvPr/>
        </p:nvSpPr>
        <p:spPr>
          <a:xfrm>
            <a:off x="546225" y="383801"/>
            <a:ext cx="1109955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u="sng" dirty="0">
                <a:solidFill>
                  <a:srgbClr val="000748"/>
                </a:solidFill>
                <a:latin typeface="Calibri"/>
                <a:cs typeface="Calibri"/>
              </a:rPr>
              <a:t>Performance evaluation and results</a:t>
            </a:r>
            <a:r>
              <a:rPr lang="en-US" sz="2800" b="1" dirty="0">
                <a:solidFill>
                  <a:srgbClr val="000748"/>
                </a:solidFill>
                <a:latin typeface="Calibri"/>
                <a:cs typeface="Calibri"/>
              </a:rPr>
              <a:t>: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4ABD3CA4-9CEA-4200-B2DA-F908478471CC}"/>
              </a:ext>
            </a:extLst>
          </p:cNvPr>
          <p:cNvGrpSpPr/>
          <p:nvPr/>
        </p:nvGrpSpPr>
        <p:grpSpPr>
          <a:xfrm>
            <a:off x="673242" y="1684774"/>
            <a:ext cx="6192156" cy="1622903"/>
            <a:chOff x="1195736" y="1651150"/>
            <a:chExt cx="7559039" cy="1622903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7A8862DE-45A3-48EC-BD16-D2B4BF651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5736" y="1651150"/>
              <a:ext cx="1841427" cy="162290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426BF133-E644-49DC-8545-24D63272D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37162" y="1651150"/>
              <a:ext cx="5717613" cy="162290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DBD1609A-539E-47EB-BE1A-9AAE8F0E7D51}"/>
              </a:ext>
            </a:extLst>
          </p:cNvPr>
          <p:cNvGrpSpPr/>
          <p:nvPr/>
        </p:nvGrpSpPr>
        <p:grpSpPr>
          <a:xfrm>
            <a:off x="473827" y="4082073"/>
            <a:ext cx="11244346" cy="2401911"/>
            <a:chOff x="473827" y="4072288"/>
            <a:chExt cx="11244346" cy="2401911"/>
          </a:xfrm>
        </p:grpSpPr>
        <p:sp>
          <p:nvSpPr>
            <p:cNvPr id="30" name="Card 110">
              <a:extLst>
                <a:ext uri="{FF2B5EF4-FFF2-40B4-BE49-F238E27FC236}">
                  <a16:creationId xmlns:a16="http://schemas.microsoft.com/office/drawing/2014/main" id="{71D85983-ECAF-476F-A7FC-B0125E8EE22B}"/>
                </a:ext>
              </a:extLst>
            </p:cNvPr>
            <p:cNvSpPr/>
            <p:nvPr/>
          </p:nvSpPr>
          <p:spPr>
            <a:xfrm>
              <a:off x="473827" y="4072288"/>
              <a:ext cx="11244346" cy="2401911"/>
            </a:xfrm>
            <a:prstGeom prst="roundRect">
              <a:avLst>
                <a:gd name="adj" fmla="val 6000"/>
              </a:avLst>
            </a:prstGeom>
            <a:solidFill>
              <a:srgbClr val="EAF3F8"/>
            </a:solidFill>
            <a:ln>
              <a:solidFill>
                <a:schemeClr val="tx1"/>
              </a:solidFill>
            </a:ln>
            <a:effectLst>
              <a:outerShdw blurRad="90000" dist="25000" dir="5400000" rotWithShape="0">
                <a:srgbClr val="0B1E3F">
                  <a:alpha val="18000"/>
                </a:srgbClr>
              </a:outerShdw>
            </a:effec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3A92AD81-AF43-4743-B825-43B90118C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15820" y="4238368"/>
              <a:ext cx="3618851" cy="195733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17" name="Title 101">
            <a:extLst>
              <a:ext uri="{FF2B5EF4-FFF2-40B4-BE49-F238E27FC236}">
                <a16:creationId xmlns:a16="http://schemas.microsoft.com/office/drawing/2014/main" id="{281C8B2A-EF02-4B3C-B9BC-A32493CCA57F}"/>
              </a:ext>
            </a:extLst>
          </p:cNvPr>
          <p:cNvSpPr txBox="1"/>
          <p:nvPr/>
        </p:nvSpPr>
        <p:spPr>
          <a:xfrm>
            <a:off x="546225" y="1020986"/>
            <a:ext cx="3022598" cy="3002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748"/>
                </a:solidFill>
                <a:latin typeface="Calibri"/>
                <a:cs typeface="Calibri"/>
              </a:rPr>
              <a:t>3. Static Memory Footprint:</a:t>
            </a:r>
          </a:p>
        </p:txBody>
      </p:sp>
      <p:sp>
        <p:nvSpPr>
          <p:cNvPr id="21" name="Title 101">
            <a:extLst>
              <a:ext uri="{FF2B5EF4-FFF2-40B4-BE49-F238E27FC236}">
                <a16:creationId xmlns:a16="http://schemas.microsoft.com/office/drawing/2014/main" id="{010C28BE-AFA6-4803-8E20-85352E57DD71}"/>
              </a:ext>
            </a:extLst>
          </p:cNvPr>
          <p:cNvSpPr txBox="1"/>
          <p:nvPr/>
        </p:nvSpPr>
        <p:spPr>
          <a:xfrm>
            <a:off x="546224" y="3781860"/>
            <a:ext cx="6174171" cy="3002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748"/>
                </a:solidFill>
                <a:latin typeface="Calibri"/>
                <a:cs typeface="Calibri"/>
              </a:rPr>
              <a:t>4. Dynamic Memory Footprint During Fabric Addition: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DF2165-F639-4E7D-AB3A-5F4F0BC3C03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121" r="3284"/>
          <a:stretch/>
        </p:blipFill>
        <p:spPr>
          <a:xfrm>
            <a:off x="616554" y="4248153"/>
            <a:ext cx="3022599" cy="1957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E8ACB512-9365-4DD8-B9CA-70A1A9111321}"/>
              </a:ext>
            </a:extLst>
          </p:cNvPr>
          <p:cNvSpPr txBox="1"/>
          <p:nvPr/>
        </p:nvSpPr>
        <p:spPr>
          <a:xfrm>
            <a:off x="7010400" y="1319647"/>
            <a:ext cx="4683712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Flash Headroom: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Compiled firmware occupies 37.8% of Flash capacity), leaving ample room for application code and OTA updates. </a:t>
            </a:r>
          </a:p>
          <a:p>
            <a:pPr algn="just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RAM Utilization: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Heavy static load on internal IRAM (95.93%) and DRAM (75.85%) driven by Matter protocol and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FreeRTOS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stacks. </a:t>
            </a:r>
          </a:p>
          <a:p>
            <a:pPr algn="just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Operational Boundary: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Demonstrates full protocol feasibility on the ESP32 while highlighting operation near internal memory limits. 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E34B5F1-FA99-4ECF-A4F9-52A3F8C7F540}"/>
              </a:ext>
            </a:extLst>
          </p:cNvPr>
          <p:cNvSpPr txBox="1"/>
          <p:nvPr/>
        </p:nvSpPr>
        <p:spPr>
          <a:xfrm>
            <a:off x="7488954" y="4082073"/>
            <a:ext cx="413748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s-PE" b="1" dirty="0" err="1">
                <a:latin typeface="Calibri" panose="020F0502020204030204" pitchFamily="34" charset="0"/>
                <a:cs typeface="Calibri" panose="020F0502020204030204" pitchFamily="34" charset="0"/>
              </a:rPr>
              <a:t>Initial</a:t>
            </a:r>
            <a:r>
              <a:rPr lang="es-PE" b="1" dirty="0">
                <a:latin typeface="Calibri" panose="020F0502020204030204" pitchFamily="34" charset="0"/>
                <a:cs typeface="Calibri" panose="020F0502020204030204" pitchFamily="34" charset="0"/>
              </a:rPr>
              <a:t> BLE </a:t>
            </a:r>
            <a:r>
              <a:rPr lang="es-PE" b="1" dirty="0" err="1">
                <a:latin typeface="Calibri" panose="020F0502020204030204" pitchFamily="34" charset="0"/>
                <a:cs typeface="Calibri" panose="020F0502020204030204" pitchFamily="34" charset="0"/>
              </a:rPr>
              <a:t>Bottleneck</a:t>
            </a:r>
            <a:r>
              <a:rPr lang="es-PE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s-P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dirty="0" err="1">
                <a:latin typeface="Calibri" panose="020F0502020204030204" pitchFamily="34" charset="0"/>
                <a:cs typeface="Calibri" panose="020F0502020204030204" pitchFamily="34" charset="0"/>
              </a:rPr>
              <a:t>Cryptographic</a:t>
            </a:r>
            <a:r>
              <a:rPr lang="es-PE" dirty="0">
                <a:latin typeface="Calibri" panose="020F0502020204030204" pitchFamily="34" charset="0"/>
                <a:cs typeface="Calibri" panose="020F0502020204030204" pitchFamily="34" charset="0"/>
              </a:rPr>
              <a:t> stress (SPAKE2+ </a:t>
            </a:r>
            <a:r>
              <a:rPr lang="es-PE" dirty="0" err="1">
                <a:latin typeface="Calibri" panose="020F0502020204030204" pitchFamily="34" charset="0"/>
                <a:cs typeface="Calibri" panose="020F0502020204030204" pitchFamily="34" charset="0"/>
              </a:rPr>
              <a:t>handshake</a:t>
            </a:r>
            <a:r>
              <a:rPr lang="es-P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dirty="0" err="1">
                <a:latin typeface="Calibri" panose="020F0502020204030204" pitchFamily="34" charset="0"/>
                <a:cs typeface="Calibri" panose="020F0502020204030204" pitchFamily="34" charset="0"/>
              </a:rPr>
              <a:t>over</a:t>
            </a:r>
            <a:r>
              <a:rPr lang="es-PE" dirty="0">
                <a:latin typeface="Calibri" panose="020F0502020204030204" pitchFamily="34" charset="0"/>
                <a:cs typeface="Calibri" panose="020F0502020204030204" pitchFamily="34" charset="0"/>
              </a:rPr>
              <a:t> BLE) </a:t>
            </a:r>
            <a:r>
              <a:rPr lang="es-PE" dirty="0" err="1">
                <a:latin typeface="Calibri" panose="020F0502020204030204" pitchFamily="34" charset="0"/>
                <a:cs typeface="Calibri" panose="020F0502020204030204" pitchFamily="34" charset="0"/>
              </a:rPr>
              <a:t>during</a:t>
            </a:r>
            <a:r>
              <a:rPr lang="es-P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dirty="0" err="1">
                <a:latin typeface="Calibri" panose="020F0502020204030204" pitchFamily="34" charset="0"/>
                <a:cs typeface="Calibri" panose="020F0502020204030204" pitchFamily="34" charset="0"/>
              </a:rPr>
              <a:t>initial</a:t>
            </a:r>
            <a:r>
              <a:rPr lang="es-P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dirty="0" err="1">
                <a:latin typeface="Calibri" panose="020F0502020204030204" pitchFamily="34" charset="0"/>
                <a:cs typeface="Calibri" panose="020F0502020204030204" pitchFamily="34" charset="0"/>
              </a:rPr>
              <a:t>onboarding</a:t>
            </a:r>
            <a:r>
              <a:rPr lang="es-PE" dirty="0">
                <a:latin typeface="Calibri" panose="020F0502020204030204" pitchFamily="34" charset="0"/>
                <a:cs typeface="Calibri" panose="020F0502020204030204" pitchFamily="34" charset="0"/>
              </a:rPr>
              <a:t> causes a </a:t>
            </a:r>
            <a:r>
              <a:rPr lang="es-PE" dirty="0" err="1">
                <a:latin typeface="Calibri" panose="020F0502020204030204" pitchFamily="34" charset="0"/>
                <a:cs typeface="Calibri" panose="020F0502020204030204" pitchFamily="34" charset="0"/>
              </a:rPr>
              <a:t>temporary</a:t>
            </a:r>
            <a:r>
              <a:rPr lang="es-P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PE" dirty="0" err="1">
                <a:latin typeface="Calibri" panose="020F0502020204030204" pitchFamily="34" charset="0"/>
                <a:cs typeface="Calibri" panose="020F0502020204030204" pitchFamily="34" charset="0"/>
              </a:rPr>
              <a:t>drop</a:t>
            </a:r>
            <a:r>
              <a:rPr lang="es-PE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s-PE" dirty="0" err="1">
                <a:latin typeface="Calibri" panose="020F0502020204030204" pitchFamily="34" charset="0"/>
                <a:cs typeface="Calibri" panose="020F0502020204030204" pitchFamily="34" charset="0"/>
              </a:rPr>
              <a:t>minimum</a:t>
            </a:r>
            <a:r>
              <a:rPr lang="es-PE" dirty="0">
                <a:latin typeface="Calibri" panose="020F0502020204030204" pitchFamily="34" charset="0"/>
                <a:cs typeface="Calibri" panose="020F0502020204030204" pitchFamily="34" charset="0"/>
              </a:rPr>
              <a:t> free </a:t>
            </a:r>
            <a:r>
              <a:rPr lang="es-PE" dirty="0" err="1">
                <a:latin typeface="Calibri" panose="020F0502020204030204" pitchFamily="34" charset="0"/>
                <a:cs typeface="Calibri" panose="020F0502020204030204" pitchFamily="34" charset="0"/>
              </a:rPr>
              <a:t>heap</a:t>
            </a:r>
            <a:r>
              <a:rPr lang="es-P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Post-Commissioning Recovery: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De-initializing BLE post-pairing restores free heap to ~143 KB, providing a stable operational buffer.</a:t>
            </a:r>
            <a:endParaRPr lang="es-P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Multi-Admin Scalability: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IP-based fabric additions are highly efficient (~1.5 KB to 3 KB per fabric), successfully sustaining 5 concurrent fabrics without memory exhaustion.</a:t>
            </a:r>
          </a:p>
        </p:txBody>
      </p:sp>
    </p:spTree>
    <p:extLst>
      <p:ext uri="{BB962C8B-B14F-4D97-AF65-F5344CB8AC3E}">
        <p14:creationId xmlns:p14="http://schemas.microsoft.com/office/powerpoint/2010/main" val="2135060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01">
            <a:extLst>
              <a:ext uri="{FF2B5EF4-FFF2-40B4-BE49-F238E27FC236}">
                <a16:creationId xmlns:a16="http://schemas.microsoft.com/office/drawing/2014/main" id="{4FDEB771-23CD-4523-B326-53D1E78715AC}"/>
              </a:ext>
            </a:extLst>
          </p:cNvPr>
          <p:cNvSpPr txBox="1"/>
          <p:nvPr/>
        </p:nvSpPr>
        <p:spPr>
          <a:xfrm>
            <a:off x="546225" y="384175"/>
            <a:ext cx="1109955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u="sng" dirty="0">
                <a:solidFill>
                  <a:srgbClr val="000748"/>
                </a:solidFill>
                <a:latin typeface="Calibri"/>
                <a:cs typeface="Calibri"/>
              </a:rPr>
              <a:t>Conclusions and future work</a:t>
            </a:r>
            <a:r>
              <a:rPr lang="en-US" sz="2800" b="1" dirty="0">
                <a:solidFill>
                  <a:srgbClr val="000748"/>
                </a:solidFill>
                <a:latin typeface="Calibri"/>
                <a:cs typeface="Calibri"/>
              </a:rPr>
              <a:t>: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F0582AD6-EF6B-45D3-BC1C-A25EDF2EFF7B}"/>
              </a:ext>
            </a:extLst>
          </p:cNvPr>
          <p:cNvGrpSpPr/>
          <p:nvPr/>
        </p:nvGrpSpPr>
        <p:grpSpPr>
          <a:xfrm>
            <a:off x="546226" y="1271526"/>
            <a:ext cx="11099550" cy="4900000"/>
            <a:chOff x="546226" y="1271526"/>
            <a:chExt cx="11099550" cy="4900000"/>
          </a:xfrm>
        </p:grpSpPr>
        <p:sp>
          <p:nvSpPr>
            <p:cNvPr id="3" name="Card 110">
              <a:extLst>
                <a:ext uri="{FF2B5EF4-FFF2-40B4-BE49-F238E27FC236}">
                  <a16:creationId xmlns:a16="http://schemas.microsoft.com/office/drawing/2014/main" id="{3C9F793E-F928-4E8B-AF00-A05A4F87F782}"/>
                </a:ext>
              </a:extLst>
            </p:cNvPr>
            <p:cNvSpPr/>
            <p:nvPr/>
          </p:nvSpPr>
          <p:spPr>
            <a:xfrm>
              <a:off x="546226" y="1271526"/>
              <a:ext cx="5399775" cy="4900000"/>
            </a:xfrm>
            <a:prstGeom prst="roundRect">
              <a:avLst>
                <a:gd name="adj" fmla="val 6000"/>
              </a:avLst>
            </a:prstGeom>
            <a:solidFill>
              <a:srgbClr val="EAF3F8"/>
            </a:solidFill>
            <a:ln>
              <a:noFill/>
            </a:ln>
            <a:effectLst>
              <a:outerShdw blurRad="90000" dist="25000" dir="5400000" rotWithShape="0">
                <a:srgbClr val="0B1E3F">
                  <a:alpha val="18000"/>
                </a:srgbClr>
              </a:outerShdw>
            </a:effec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Card 113">
              <a:extLst>
                <a:ext uri="{FF2B5EF4-FFF2-40B4-BE49-F238E27FC236}">
                  <a16:creationId xmlns:a16="http://schemas.microsoft.com/office/drawing/2014/main" id="{DD67863A-6256-436D-9DE1-3F22975D2D95}"/>
                </a:ext>
              </a:extLst>
            </p:cNvPr>
            <p:cNvSpPr/>
            <p:nvPr/>
          </p:nvSpPr>
          <p:spPr>
            <a:xfrm>
              <a:off x="6246001" y="1271526"/>
              <a:ext cx="5399775" cy="4900000"/>
            </a:xfrm>
            <a:prstGeom prst="roundRect">
              <a:avLst>
                <a:gd name="adj" fmla="val 6000"/>
              </a:avLst>
            </a:prstGeom>
            <a:solidFill>
              <a:srgbClr val="EAF3F8"/>
            </a:solidFill>
            <a:ln>
              <a:noFill/>
            </a:ln>
            <a:effectLst>
              <a:outerShdw blurRad="90000" dist="25000" dir="5400000" rotWithShape="0">
                <a:srgbClr val="0B1E3F">
                  <a:alpha val="18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 6">
            <a:extLst>
              <a:ext uri="{FF2B5EF4-FFF2-40B4-BE49-F238E27FC236}">
                <a16:creationId xmlns:a16="http://schemas.microsoft.com/office/drawing/2014/main" id="{041ADBAD-F596-4AC6-ABDC-5EE78CC1C364}"/>
              </a:ext>
            </a:extLst>
          </p:cNvPr>
          <p:cNvSpPr/>
          <p:nvPr/>
        </p:nvSpPr>
        <p:spPr>
          <a:xfrm>
            <a:off x="646027" y="2068088"/>
            <a:ext cx="5200169" cy="38207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just">
              <a:lnSpc>
                <a:spcPct val="108000"/>
              </a:lnSpc>
              <a:spcAft>
                <a:spcPts val="1000"/>
              </a:spcAft>
              <a:buSzPct val="100000"/>
              <a:buChar char="▪"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Reliable multi-ecosystem operation: The ESP32 functions as a stable IoT node across independent Matter fabrics simultaneously.</a:t>
            </a:r>
            <a:endParaRPr lang="en-US" sz="1400" dirty="0"/>
          </a:p>
          <a:p>
            <a:pPr marL="228600" indent="-228600" algn="just">
              <a:lnSpc>
                <a:spcPct val="108000"/>
              </a:lnSpc>
              <a:spcAft>
                <a:spcPts val="1000"/>
              </a:spcAft>
              <a:buSzPct val="100000"/>
              <a:buChar char="▪"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Consistent commissioning and state synchronization without proprietary cloud bridges.</a:t>
            </a:r>
            <a:endParaRPr lang="en-US" sz="1400" dirty="0"/>
          </a:p>
          <a:p>
            <a:pPr marL="228600" indent="-228600" algn="just">
              <a:lnSpc>
                <a:spcPct val="108000"/>
              </a:lnSpc>
              <a:spcAft>
                <a:spcPts val="1000"/>
              </a:spcAft>
              <a:buSzPct val="100000"/>
              <a:buChar char="▪"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Commissioning time varies by controller, driven by cloud dependencies and extra confirmation steps for uncertified devices (Alexa).</a:t>
            </a:r>
            <a:endParaRPr lang="en-US" sz="1400" dirty="0"/>
          </a:p>
          <a:p>
            <a:pPr marL="228600" indent="-228600" algn="just">
              <a:lnSpc>
                <a:spcPct val="108000"/>
              </a:lnSpc>
              <a:spcAft>
                <a:spcPts val="1000"/>
              </a:spcAft>
              <a:buSzPct val="100000"/>
              <a:buChar char="▪"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100% command execution reliability (ON/OFF) under strong network conditions.</a:t>
            </a:r>
            <a:endParaRPr lang="en-US" sz="1400" dirty="0"/>
          </a:p>
          <a:p>
            <a:pPr marL="228600" indent="-228600" algn="just">
              <a:lnSpc>
                <a:spcPct val="108000"/>
              </a:lnSpc>
              <a:spcAft>
                <a:spcPts val="1000"/>
              </a:spcAft>
              <a:buSzPct val="100000"/>
              <a:buChar char="▪"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Efficient multi-admin memory scaling: BLE onboarding causes the main heap drop; each added fabric overhead costs only ~1.5–3 KB.</a:t>
            </a:r>
            <a:endParaRPr lang="en-US" sz="1400" dirty="0"/>
          </a:p>
          <a:p>
            <a:pPr marL="228600" indent="-228600" algn="just">
              <a:lnSpc>
                <a:spcPct val="108000"/>
              </a:lnSpc>
              <a:spcAft>
                <a:spcPts val="1000"/>
              </a:spcAft>
              <a:buSzPct val="100000"/>
              <a:buChar char="▪"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Up to 5 simultaneous fabrics supported with no risk of memory exhaustion.</a:t>
            </a:r>
            <a:endParaRPr lang="en-US" sz="1400" dirty="0"/>
          </a:p>
        </p:txBody>
      </p:sp>
      <p:sp>
        <p:nvSpPr>
          <p:cNvPr id="7" name="Text 11">
            <a:extLst>
              <a:ext uri="{FF2B5EF4-FFF2-40B4-BE49-F238E27FC236}">
                <a16:creationId xmlns:a16="http://schemas.microsoft.com/office/drawing/2014/main" id="{738D928E-507E-4FE4-94E5-0273BAF87687}"/>
              </a:ext>
            </a:extLst>
          </p:cNvPr>
          <p:cNvSpPr/>
          <p:nvPr/>
        </p:nvSpPr>
        <p:spPr>
          <a:xfrm>
            <a:off x="6301207" y="2062519"/>
            <a:ext cx="5289362" cy="312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just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Evaluate performance under critical network conditions.</a:t>
            </a:r>
            <a:endParaRPr lang="en-US" sz="1400" dirty="0"/>
          </a:p>
          <a:p>
            <a:pPr marL="228600" indent="-228600" algn="just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Analyze power consumption and thermal behavior of the ESP32 Matter node.</a:t>
            </a:r>
            <a:endParaRPr lang="en-US" sz="1400" dirty="0"/>
          </a:p>
          <a:p>
            <a:pPr marL="228600" indent="-228600" algn="just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Assess whether cryptographic load and high memory usage cause overheating or instability in long-term multi-admin operation.</a:t>
            </a:r>
            <a:endParaRPr lang="en-US" sz="1400" dirty="0"/>
          </a:p>
          <a:p>
            <a:pPr marL="228600" indent="-228600" algn="just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Explore additional transport-layer protocols: Thread, Zigbee, Z-Wave.</a:t>
            </a:r>
            <a:endParaRPr lang="en-US" sz="1400" dirty="0"/>
          </a:p>
          <a:p>
            <a:pPr marL="228600" indent="-228600" algn="just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Test more complex device types from the ESP-Matter SDK.</a:t>
            </a:r>
            <a:endParaRPr lang="en-US" sz="1400" dirty="0"/>
          </a:p>
          <a:p>
            <a:pPr marL="228600" indent="-228600" algn="just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Optimize firmware to reduce static memory footprint.</a:t>
            </a:r>
            <a:endParaRPr lang="en-US" sz="1400" dirty="0"/>
          </a:p>
          <a:p>
            <a:pPr marL="228600" indent="-228600" algn="just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Build a centralized Matter Dashboard Hub with Home Assistant for cross-fabric latency tracking and automation orchestration.</a:t>
            </a:r>
            <a:endParaRPr lang="en-US" sz="1400" dirty="0"/>
          </a:p>
        </p:txBody>
      </p:sp>
      <p:sp>
        <p:nvSpPr>
          <p:cNvPr id="9" name="Title 101">
            <a:extLst>
              <a:ext uri="{FF2B5EF4-FFF2-40B4-BE49-F238E27FC236}">
                <a16:creationId xmlns:a16="http://schemas.microsoft.com/office/drawing/2014/main" id="{77A72AD8-9113-4B14-AFB5-0EFE67CAC173}"/>
              </a:ext>
            </a:extLst>
          </p:cNvPr>
          <p:cNvSpPr txBox="1"/>
          <p:nvPr/>
        </p:nvSpPr>
        <p:spPr>
          <a:xfrm>
            <a:off x="2223825" y="1389807"/>
            <a:ext cx="2044575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748"/>
                </a:solidFill>
                <a:latin typeface="Calibri"/>
                <a:cs typeface="Calibri"/>
              </a:rPr>
              <a:t>Conclusions:</a:t>
            </a:r>
          </a:p>
        </p:txBody>
      </p:sp>
      <p:sp>
        <p:nvSpPr>
          <p:cNvPr id="10" name="Title 101">
            <a:extLst>
              <a:ext uri="{FF2B5EF4-FFF2-40B4-BE49-F238E27FC236}">
                <a16:creationId xmlns:a16="http://schemas.microsoft.com/office/drawing/2014/main" id="{C7B858AE-1E10-47C3-A85C-CB3BB77A9EDD}"/>
              </a:ext>
            </a:extLst>
          </p:cNvPr>
          <p:cNvSpPr txBox="1"/>
          <p:nvPr/>
        </p:nvSpPr>
        <p:spPr>
          <a:xfrm>
            <a:off x="8114092" y="1359170"/>
            <a:ext cx="2044575" cy="375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748"/>
                </a:solidFill>
                <a:latin typeface="Calibri"/>
                <a:cs typeface="Calibri"/>
              </a:rPr>
              <a:t>Future work:</a:t>
            </a:r>
          </a:p>
        </p:txBody>
      </p:sp>
    </p:spTree>
    <p:extLst>
      <p:ext uri="{BB962C8B-B14F-4D97-AF65-F5344CB8AC3E}">
        <p14:creationId xmlns:p14="http://schemas.microsoft.com/office/powerpoint/2010/main" val="1553983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01">
            <a:extLst>
              <a:ext uri="{FF2B5EF4-FFF2-40B4-BE49-F238E27FC236}">
                <a16:creationId xmlns:a16="http://schemas.microsoft.com/office/drawing/2014/main" id="{4FDEB771-23CD-4523-B326-53D1E78715AC}"/>
              </a:ext>
            </a:extLst>
          </p:cNvPr>
          <p:cNvSpPr txBox="1"/>
          <p:nvPr/>
        </p:nvSpPr>
        <p:spPr>
          <a:xfrm>
            <a:off x="546225" y="384175"/>
            <a:ext cx="1109955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u="sng" dirty="0">
                <a:solidFill>
                  <a:srgbClr val="000748"/>
                </a:solidFill>
                <a:latin typeface="Calibri"/>
                <a:cs typeface="Calibri"/>
              </a:rPr>
              <a:t>References</a:t>
            </a:r>
            <a:r>
              <a:rPr lang="en-US" sz="2800" b="1" dirty="0">
                <a:solidFill>
                  <a:srgbClr val="000748"/>
                </a:solidFill>
                <a:latin typeface="Calibri"/>
                <a:cs typeface="Calibri"/>
              </a:rPr>
              <a:t>:</a:t>
            </a:r>
          </a:p>
        </p:txBody>
      </p:sp>
      <p:sp>
        <p:nvSpPr>
          <p:cNvPr id="3" name="Card 110">
            <a:extLst>
              <a:ext uri="{FF2B5EF4-FFF2-40B4-BE49-F238E27FC236}">
                <a16:creationId xmlns:a16="http://schemas.microsoft.com/office/drawing/2014/main" id="{3C9F793E-F928-4E8B-AF00-A05A4F87F782}"/>
              </a:ext>
            </a:extLst>
          </p:cNvPr>
          <p:cNvSpPr/>
          <p:nvPr/>
        </p:nvSpPr>
        <p:spPr>
          <a:xfrm>
            <a:off x="366996" y="1271526"/>
            <a:ext cx="11451811" cy="4900000"/>
          </a:xfrm>
          <a:prstGeom prst="roundRect">
            <a:avLst>
              <a:gd name="adj" fmla="val 6000"/>
            </a:avLst>
          </a:prstGeom>
          <a:solidFill>
            <a:srgbClr val="EAF3F8"/>
          </a:solidFill>
          <a:ln>
            <a:noFill/>
          </a:ln>
          <a:effectLst>
            <a:outerShdw blurRad="90000" dist="25000" dir="5400000" rotWithShape="0">
              <a:srgbClr val="0B1E3F">
                <a:alpha val="18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79AB1120-EE66-4AD1-B580-FEFF57118D12}"/>
              </a:ext>
            </a:extLst>
          </p:cNvPr>
          <p:cNvSpPr/>
          <p:nvPr/>
        </p:nvSpPr>
        <p:spPr>
          <a:xfrm>
            <a:off x="366996" y="1476662"/>
            <a:ext cx="11047002" cy="299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8000"/>
              </a:lnSpc>
              <a:spcAft>
                <a:spcPts val="1000"/>
              </a:spcAft>
              <a:buSzPct val="100000"/>
            </a:pPr>
            <a:r>
              <a:rPr lang="en-US" sz="1100" dirty="0"/>
              <a:t>[1] TP-Link, “Matter,” TP-Link Uruguay. [Online]. Available: https://www.tp-link.com/uy/technology/matter/ </a:t>
            </a:r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FA31AD65-93D7-4C38-93C2-7F8A8E69AE12}"/>
              </a:ext>
            </a:extLst>
          </p:cNvPr>
          <p:cNvSpPr/>
          <p:nvPr/>
        </p:nvSpPr>
        <p:spPr>
          <a:xfrm>
            <a:off x="373193" y="1681798"/>
            <a:ext cx="12925556" cy="299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8000"/>
              </a:lnSpc>
              <a:spcAft>
                <a:spcPts val="1000"/>
              </a:spcAft>
              <a:buSzPct val="100000"/>
            </a:pPr>
            <a:r>
              <a:rPr lang="en-US" sz="1050" dirty="0"/>
              <a:t>[2] </a:t>
            </a:r>
            <a:r>
              <a:rPr lang="en-US" sz="1050" dirty="0" err="1"/>
              <a:t>Espressif</a:t>
            </a:r>
            <a:r>
              <a:rPr lang="en-US" sz="1050" dirty="0"/>
              <a:t> Systems, “Introduction to Matter,” Webinar slides, 2022, accessed: Dec. 7, 2025. [Online]. Available: https://www.espressif.com/sites/default/files/pdf/Webinar_1_Intro_to_Matter.pdf</a:t>
            </a: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F3C52086-5719-4B7E-89E9-137FF2243106}"/>
              </a:ext>
            </a:extLst>
          </p:cNvPr>
          <p:cNvSpPr/>
          <p:nvPr/>
        </p:nvSpPr>
        <p:spPr>
          <a:xfrm>
            <a:off x="373193" y="1886623"/>
            <a:ext cx="11543352" cy="299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8000"/>
              </a:lnSpc>
              <a:spcAft>
                <a:spcPts val="1000"/>
              </a:spcAft>
              <a:buSzPct val="100000"/>
            </a:pPr>
            <a:r>
              <a:rPr lang="es-PE" sz="1050" dirty="0"/>
              <a:t>[3] A. Mota, C. </a:t>
            </a:r>
            <a:r>
              <a:rPr lang="es-PE" sz="1050" dirty="0" err="1"/>
              <a:t>Serodio</a:t>
            </a:r>
            <a:r>
              <a:rPr lang="es-PE" sz="1050" dirty="0"/>
              <a:t>, and A. Valente, “</a:t>
            </a:r>
            <a:r>
              <a:rPr lang="es-PE" sz="1050" dirty="0" err="1"/>
              <a:t>Matter</a:t>
            </a:r>
            <a:r>
              <a:rPr lang="es-PE" sz="1050" dirty="0"/>
              <a:t> </a:t>
            </a:r>
            <a:r>
              <a:rPr lang="es-PE" sz="1050" dirty="0" err="1"/>
              <a:t>Protocol</a:t>
            </a:r>
            <a:r>
              <a:rPr lang="es-PE" sz="1050" dirty="0"/>
              <a:t> </a:t>
            </a:r>
            <a:r>
              <a:rPr lang="es-PE" sz="1050" dirty="0" err="1"/>
              <a:t>Integration</a:t>
            </a:r>
            <a:r>
              <a:rPr lang="es-PE" sz="1050" dirty="0"/>
              <a:t> </a:t>
            </a:r>
            <a:r>
              <a:rPr lang="es-PE" sz="1050" dirty="0" err="1"/>
              <a:t>Using</a:t>
            </a:r>
            <a:r>
              <a:rPr lang="es-PE" sz="1050" dirty="0"/>
              <a:t> </a:t>
            </a:r>
            <a:r>
              <a:rPr lang="es-PE" sz="1050" dirty="0" err="1"/>
              <a:t>Espressif’s</a:t>
            </a:r>
            <a:r>
              <a:rPr lang="es-PE" sz="1050" dirty="0"/>
              <a:t> </a:t>
            </a:r>
            <a:r>
              <a:rPr lang="es-PE" sz="1050" dirty="0" err="1"/>
              <a:t>Solutions</a:t>
            </a:r>
            <a:r>
              <a:rPr lang="es-PE" sz="1050" dirty="0"/>
              <a:t> </a:t>
            </a:r>
            <a:r>
              <a:rPr lang="es-PE" sz="1050" dirty="0" err="1"/>
              <a:t>to</a:t>
            </a:r>
            <a:r>
              <a:rPr lang="es-PE" sz="1050" dirty="0"/>
              <a:t> </a:t>
            </a:r>
            <a:r>
              <a:rPr lang="es-PE" sz="1050" dirty="0" err="1"/>
              <a:t>Achieve</a:t>
            </a:r>
            <a:r>
              <a:rPr lang="es-PE" sz="1050" dirty="0"/>
              <a:t> Smart Home </a:t>
            </a:r>
            <a:r>
              <a:rPr lang="es-PE" sz="1050" dirty="0" err="1"/>
              <a:t>Interoperability</a:t>
            </a:r>
            <a:r>
              <a:rPr lang="es-PE" sz="1050" dirty="0"/>
              <a:t>,” </a:t>
            </a:r>
            <a:r>
              <a:rPr lang="es-PE" sz="1050" dirty="0" err="1"/>
              <a:t>Electronics</a:t>
            </a:r>
            <a:r>
              <a:rPr lang="es-PE" sz="1050" dirty="0"/>
              <a:t>, vol. 13, no. 11, p. 2217, Jun. 2024. [Online]. </a:t>
            </a:r>
            <a:r>
              <a:rPr lang="es-PE" sz="1050" dirty="0" err="1"/>
              <a:t>Available</a:t>
            </a:r>
            <a:r>
              <a:rPr lang="es-PE" sz="1050" dirty="0"/>
              <a:t>: https://www.mdpi.com/2079-9292/13/11/2217</a:t>
            </a:r>
            <a:endParaRPr lang="en-US" sz="1050" dirty="0"/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EB006A3B-D762-4F9E-97B2-AA52748435D0}"/>
              </a:ext>
            </a:extLst>
          </p:cNvPr>
          <p:cNvSpPr/>
          <p:nvPr/>
        </p:nvSpPr>
        <p:spPr>
          <a:xfrm>
            <a:off x="368711" y="2241907"/>
            <a:ext cx="11543352" cy="299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8000"/>
              </a:lnSpc>
              <a:spcAft>
                <a:spcPts val="1000"/>
              </a:spcAft>
              <a:buSzPct val="100000"/>
            </a:pPr>
            <a:r>
              <a:rPr lang="es-PE" sz="1050" dirty="0"/>
              <a:t>[4] G. </a:t>
            </a:r>
            <a:r>
              <a:rPr lang="es-PE" sz="1050" dirty="0" err="1"/>
              <a:t>Conceição</a:t>
            </a:r>
            <a:r>
              <a:rPr lang="es-PE" sz="1050" dirty="0"/>
              <a:t>, T. Coelho, A. Mota, A. </a:t>
            </a:r>
            <a:r>
              <a:rPr lang="es-PE" sz="1050" dirty="0" err="1"/>
              <a:t>Briga-Sá</a:t>
            </a:r>
            <a:r>
              <a:rPr lang="es-PE" sz="1050" dirty="0"/>
              <a:t>, and A. Valente, “Smart </a:t>
            </a:r>
            <a:r>
              <a:rPr lang="es-PE" sz="1050" dirty="0" err="1"/>
              <a:t>Matter-Enabled</a:t>
            </a:r>
            <a:r>
              <a:rPr lang="es-PE" sz="1050" dirty="0"/>
              <a:t> Air </a:t>
            </a:r>
            <a:r>
              <a:rPr lang="es-PE" sz="1050" dirty="0" err="1"/>
              <a:t>Vents</a:t>
            </a:r>
            <a:r>
              <a:rPr lang="es-PE" sz="1050" dirty="0"/>
              <a:t> </a:t>
            </a:r>
            <a:r>
              <a:rPr lang="es-PE" sz="1050" dirty="0" err="1"/>
              <a:t>for</a:t>
            </a:r>
            <a:r>
              <a:rPr lang="es-PE" sz="1050" dirty="0"/>
              <a:t> </a:t>
            </a:r>
            <a:r>
              <a:rPr lang="es-PE" sz="1050" dirty="0" err="1"/>
              <a:t>Trombe</a:t>
            </a:r>
            <a:r>
              <a:rPr lang="es-PE" sz="1050" dirty="0"/>
              <a:t> Wall </a:t>
            </a:r>
            <a:r>
              <a:rPr lang="es-PE" sz="1050" dirty="0" err="1"/>
              <a:t>Automation</a:t>
            </a:r>
            <a:r>
              <a:rPr lang="es-PE" sz="1050" dirty="0"/>
              <a:t> and Control,” </a:t>
            </a:r>
            <a:r>
              <a:rPr lang="es-PE" sz="1050" dirty="0" err="1"/>
              <a:t>Electronics</a:t>
            </a:r>
            <a:r>
              <a:rPr lang="es-PE" sz="1050" dirty="0"/>
              <a:t>, vol. 14, p. 3741, 2025.</a:t>
            </a:r>
            <a:endParaRPr lang="en-US" sz="1050" dirty="0"/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490E0BD6-29C6-4203-9F9D-45DC73CDBFCF}"/>
              </a:ext>
            </a:extLst>
          </p:cNvPr>
          <p:cNvSpPr/>
          <p:nvPr/>
        </p:nvSpPr>
        <p:spPr>
          <a:xfrm>
            <a:off x="366996" y="2446732"/>
            <a:ext cx="11913564" cy="299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8000"/>
              </a:lnSpc>
              <a:spcAft>
                <a:spcPts val="1000"/>
              </a:spcAft>
              <a:buSzPct val="100000"/>
            </a:pPr>
            <a:r>
              <a:rPr lang="en-US" sz="1050" dirty="0"/>
              <a:t>[5] </a:t>
            </a:r>
            <a:r>
              <a:rPr lang="en-US" sz="1050" dirty="0" err="1"/>
              <a:t>Espressif</a:t>
            </a:r>
            <a:r>
              <a:rPr lang="en-US" sz="1050" dirty="0"/>
              <a:t> Systems, “Introduction to Matter,” Webinar slides, 2022, accessed: Dec. 7, 2025. [Online]. Available: https://www.espressif.com/sites/default/files/pdf/Webinar_1_Intro_to_Matter.pdf</a:t>
            </a:r>
          </a:p>
          <a:p>
            <a:pPr>
              <a:lnSpc>
                <a:spcPct val="108000"/>
              </a:lnSpc>
              <a:spcAft>
                <a:spcPts val="1000"/>
              </a:spcAft>
              <a:buSzPct val="100000"/>
            </a:pPr>
            <a:endParaRPr lang="en-US" sz="1050" dirty="0"/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F79C3F43-056C-4803-A791-826B5B4A7D91}"/>
              </a:ext>
            </a:extLst>
          </p:cNvPr>
          <p:cNvSpPr/>
          <p:nvPr/>
        </p:nvSpPr>
        <p:spPr>
          <a:xfrm>
            <a:off x="366996" y="2652427"/>
            <a:ext cx="11913564" cy="299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8000"/>
              </a:lnSpc>
              <a:spcAft>
                <a:spcPts val="1000"/>
              </a:spcAft>
              <a:buSzPct val="100000"/>
            </a:pPr>
            <a:r>
              <a:rPr lang="es-PE" sz="1050" dirty="0"/>
              <a:t>[6] I. Alam, B. T. </a:t>
            </a:r>
            <a:r>
              <a:rPr lang="es-PE" sz="1050" dirty="0" err="1"/>
              <a:t>Dang</a:t>
            </a:r>
            <a:r>
              <a:rPr lang="es-PE" sz="1050" dirty="0"/>
              <a:t>, and S. </a:t>
            </a:r>
            <a:r>
              <a:rPr lang="es-PE" sz="1050" dirty="0" err="1"/>
              <a:t>Pervez</a:t>
            </a:r>
            <a:r>
              <a:rPr lang="es-PE" sz="1050" dirty="0"/>
              <a:t>, “Innovative </a:t>
            </a:r>
            <a:r>
              <a:rPr lang="es-PE" sz="1050" dirty="0" err="1"/>
              <a:t>IoT</a:t>
            </a:r>
            <a:r>
              <a:rPr lang="es-PE" sz="1050" dirty="0"/>
              <a:t> </a:t>
            </a:r>
            <a:r>
              <a:rPr lang="es-PE" sz="1050" dirty="0" err="1"/>
              <a:t>Solutions</a:t>
            </a:r>
            <a:r>
              <a:rPr lang="es-PE" sz="1050" dirty="0"/>
              <a:t>: A Comprehensive </a:t>
            </a:r>
            <a:r>
              <a:rPr lang="es-PE" sz="1050" dirty="0" err="1"/>
              <a:t>Study</a:t>
            </a:r>
            <a:r>
              <a:rPr lang="es-PE" sz="1050" dirty="0"/>
              <a:t> </a:t>
            </a:r>
            <a:r>
              <a:rPr lang="es-PE" sz="1050" dirty="0" err="1"/>
              <a:t>of</a:t>
            </a:r>
            <a:r>
              <a:rPr lang="es-PE" sz="1050" dirty="0"/>
              <a:t> </a:t>
            </a:r>
            <a:r>
              <a:rPr lang="es-PE" sz="1050" dirty="0" err="1"/>
              <a:t>the</a:t>
            </a:r>
            <a:r>
              <a:rPr lang="es-PE" sz="1050" dirty="0"/>
              <a:t> MATTER Standard in Smart Home </a:t>
            </a:r>
            <a:r>
              <a:rPr lang="es-PE" sz="1050" dirty="0" err="1"/>
              <a:t>Integration</a:t>
            </a:r>
            <a:r>
              <a:rPr lang="es-PE" sz="1050" dirty="0"/>
              <a:t>,” in 2024 IEEE 9th International </a:t>
            </a:r>
            <a:r>
              <a:rPr lang="es-PE" sz="1050" dirty="0" err="1"/>
              <a:t>Conference</a:t>
            </a:r>
            <a:r>
              <a:rPr lang="es-PE" sz="1050" dirty="0"/>
              <a:t> </a:t>
            </a:r>
            <a:r>
              <a:rPr lang="es-PE" sz="1050" dirty="0" err="1"/>
              <a:t>on</a:t>
            </a:r>
            <a:r>
              <a:rPr lang="es-PE" sz="1050" dirty="0"/>
              <a:t> </a:t>
            </a:r>
            <a:r>
              <a:rPr lang="es-PE" sz="1050" dirty="0" err="1"/>
              <a:t>Engineering</a:t>
            </a:r>
            <a:r>
              <a:rPr lang="es-PE" sz="1050" dirty="0"/>
              <a:t> Technologies and </a:t>
            </a:r>
            <a:r>
              <a:rPr lang="es-PE" sz="1050" dirty="0" err="1"/>
              <a:t>Applied</a:t>
            </a:r>
            <a:r>
              <a:rPr lang="es-PE" sz="1050" dirty="0"/>
              <a:t> </a:t>
            </a:r>
            <a:r>
              <a:rPr lang="es-PE" sz="1050" dirty="0" err="1"/>
              <a:t>Sciences</a:t>
            </a:r>
            <a:r>
              <a:rPr lang="es-PE" sz="1050" dirty="0"/>
              <a:t> (ICETAS). </a:t>
            </a:r>
            <a:r>
              <a:rPr lang="es-PE" sz="1050" dirty="0" err="1"/>
              <a:t>Bahrain</a:t>
            </a:r>
            <a:r>
              <a:rPr lang="es-PE" sz="1050" dirty="0"/>
              <a:t>, </a:t>
            </a:r>
            <a:r>
              <a:rPr lang="es-PE" sz="1050" dirty="0" err="1"/>
              <a:t>Bahrain</a:t>
            </a:r>
            <a:r>
              <a:rPr lang="es-PE" sz="1050" dirty="0"/>
              <a:t>: IEEE, Nov. 2024, pp. 1–6. [Online]. </a:t>
            </a:r>
            <a:r>
              <a:rPr lang="es-PE" sz="1050" dirty="0" err="1"/>
              <a:t>Available</a:t>
            </a:r>
            <a:r>
              <a:rPr lang="es-PE" sz="1050" dirty="0"/>
              <a:t>: https://ieeexplore.ieee.org/document/11119901/ </a:t>
            </a:r>
            <a:endParaRPr lang="en-US" sz="1050" dirty="0"/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48A6C40F-95D1-48C7-91DB-73FB9B15748D}"/>
              </a:ext>
            </a:extLst>
          </p:cNvPr>
          <p:cNvSpPr/>
          <p:nvPr/>
        </p:nvSpPr>
        <p:spPr>
          <a:xfrm>
            <a:off x="366996" y="2990673"/>
            <a:ext cx="11545067" cy="299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8000"/>
              </a:lnSpc>
              <a:spcAft>
                <a:spcPts val="1000"/>
              </a:spcAft>
              <a:buSzPct val="100000"/>
            </a:pPr>
            <a:r>
              <a:rPr lang="en-US" sz="1050" dirty="0"/>
              <a:t>[7] Amazon Web Services, “Introduction to the Matter Standard,” AWS Prescriptive Guidance, 2023. [Online]. Available: https://docs.aws.amazon.com/prescriptive-guidance/latest/strategy-matter-standard/introduction.html</a:t>
            </a: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CF7CBC23-421A-41D7-80C8-14D14B7E4DDE}"/>
              </a:ext>
            </a:extLst>
          </p:cNvPr>
          <p:cNvSpPr/>
          <p:nvPr/>
        </p:nvSpPr>
        <p:spPr>
          <a:xfrm>
            <a:off x="366996" y="3334799"/>
            <a:ext cx="11913564" cy="299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8000"/>
              </a:lnSpc>
              <a:spcAft>
                <a:spcPts val="1000"/>
              </a:spcAft>
              <a:buSzPct val="100000"/>
            </a:pPr>
            <a:r>
              <a:rPr lang="en-US" sz="1050" dirty="0"/>
              <a:t>[8] Connectivity Standards Alliance, “Matter: The Foundation for Connected Things,” Connectivity Standards Alliance, 2023. [Online]. Available: https://csa-iot.org/all-solutions/matter/ </a:t>
            </a:r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18AB2B21-7F26-4CF3-A43B-0B8FE6B830CB}"/>
              </a:ext>
            </a:extLst>
          </p:cNvPr>
          <p:cNvSpPr/>
          <p:nvPr/>
        </p:nvSpPr>
        <p:spPr>
          <a:xfrm>
            <a:off x="366996" y="3529336"/>
            <a:ext cx="11451811" cy="299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8000"/>
              </a:lnSpc>
              <a:spcAft>
                <a:spcPts val="1000"/>
              </a:spcAft>
              <a:buSzPct val="100000"/>
            </a:pPr>
            <a:r>
              <a:rPr lang="es-PE" sz="1050" dirty="0"/>
              <a:t>[9] S. </a:t>
            </a:r>
            <a:r>
              <a:rPr lang="es-PE" sz="1050" dirty="0" err="1"/>
              <a:t>Madadi-Barough</a:t>
            </a:r>
            <a:r>
              <a:rPr lang="es-PE" sz="1050" dirty="0"/>
              <a:t>, W. </a:t>
            </a:r>
            <a:r>
              <a:rPr lang="es-PE" sz="1050" dirty="0" err="1"/>
              <a:t>Korani</a:t>
            </a:r>
            <a:r>
              <a:rPr lang="es-PE" sz="1050" dirty="0"/>
              <a:t>, P. Zhang, and F. Samie, “</a:t>
            </a:r>
            <a:r>
              <a:rPr lang="es-PE" sz="1050" dirty="0" err="1"/>
              <a:t>Matter</a:t>
            </a:r>
            <a:r>
              <a:rPr lang="es-PE" sz="1050" dirty="0"/>
              <a:t>: </a:t>
            </a:r>
            <a:r>
              <a:rPr lang="es-PE" sz="1050" dirty="0" err="1"/>
              <a:t>IoT</a:t>
            </a:r>
            <a:r>
              <a:rPr lang="es-PE" sz="1050" dirty="0"/>
              <a:t> </a:t>
            </a:r>
            <a:r>
              <a:rPr lang="es-PE" sz="1050" dirty="0" err="1"/>
              <a:t>Interoperability</a:t>
            </a:r>
            <a:r>
              <a:rPr lang="es-PE" sz="1050" dirty="0"/>
              <a:t> </a:t>
            </a:r>
            <a:r>
              <a:rPr lang="es-PE" sz="1050" dirty="0" err="1"/>
              <a:t>for</a:t>
            </a:r>
            <a:r>
              <a:rPr lang="es-PE" sz="1050" dirty="0"/>
              <a:t> Smart </a:t>
            </a:r>
            <a:r>
              <a:rPr lang="es-PE" sz="1050" dirty="0" err="1"/>
              <a:t>Homes</a:t>
            </a:r>
            <a:r>
              <a:rPr lang="es-PE" sz="1050" dirty="0"/>
              <a:t>,” </a:t>
            </a:r>
            <a:r>
              <a:rPr lang="es-PE" sz="1050" dirty="0" err="1"/>
              <a:t>arXiv</a:t>
            </a:r>
            <a:r>
              <a:rPr lang="es-PE" sz="1050" dirty="0"/>
              <a:t> </a:t>
            </a:r>
            <a:r>
              <a:rPr lang="es-PE" sz="1050" dirty="0" err="1"/>
              <a:t>preprint</a:t>
            </a:r>
            <a:r>
              <a:rPr lang="es-PE" sz="1050" dirty="0"/>
              <a:t> arXiv:2405.01618, 2024. [Online]. </a:t>
            </a:r>
            <a:r>
              <a:rPr lang="es-PE" sz="1050" dirty="0" err="1"/>
              <a:t>Available</a:t>
            </a:r>
            <a:r>
              <a:rPr lang="es-PE" sz="1050" dirty="0"/>
              <a:t>: https://arxiv.org/abs/2405.01618 </a:t>
            </a:r>
            <a:endParaRPr lang="en-US" sz="1050" dirty="0"/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0FAD4213-3031-45A1-9F22-837AB085E92F}"/>
              </a:ext>
            </a:extLst>
          </p:cNvPr>
          <p:cNvSpPr/>
          <p:nvPr/>
        </p:nvSpPr>
        <p:spPr>
          <a:xfrm>
            <a:off x="366996" y="3888144"/>
            <a:ext cx="11742146" cy="299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8000"/>
              </a:lnSpc>
              <a:spcAft>
                <a:spcPts val="1000"/>
              </a:spcAft>
              <a:buSzPct val="100000"/>
            </a:pPr>
            <a:r>
              <a:rPr lang="es-PE" sz="1050" dirty="0"/>
              <a:t>[10] </a:t>
            </a:r>
            <a:r>
              <a:rPr lang="es-PE" sz="1050" dirty="0" err="1"/>
              <a:t>Espressif</a:t>
            </a:r>
            <a:r>
              <a:rPr lang="es-PE" sz="1050" dirty="0"/>
              <a:t> </a:t>
            </a:r>
            <a:r>
              <a:rPr lang="es-PE" sz="1050" dirty="0" err="1"/>
              <a:t>Systems</a:t>
            </a:r>
            <a:r>
              <a:rPr lang="es-PE" sz="1050" dirty="0"/>
              <a:t>, “ESP-</a:t>
            </a:r>
            <a:r>
              <a:rPr lang="es-PE" sz="1050" dirty="0" err="1"/>
              <a:t>Matter</a:t>
            </a:r>
            <a:r>
              <a:rPr lang="es-PE" sz="1050" dirty="0"/>
              <a:t> </a:t>
            </a:r>
            <a:r>
              <a:rPr lang="es-PE" sz="1050" dirty="0" err="1"/>
              <a:t>Documentation</a:t>
            </a:r>
            <a:r>
              <a:rPr lang="es-PE" sz="1050" dirty="0"/>
              <a:t> (ESP32),” </a:t>
            </a:r>
            <a:r>
              <a:rPr lang="es-PE" sz="1050" dirty="0" err="1"/>
              <a:t>Espressif</a:t>
            </a:r>
            <a:r>
              <a:rPr lang="es-PE" sz="1050" dirty="0"/>
              <a:t>, 2024, </a:t>
            </a:r>
            <a:r>
              <a:rPr lang="es-PE" sz="1050" dirty="0" err="1"/>
              <a:t>accessed</a:t>
            </a:r>
            <a:r>
              <a:rPr lang="es-PE" sz="1050" dirty="0"/>
              <a:t>: Nov. 13, 2025. [Online]. </a:t>
            </a:r>
            <a:r>
              <a:rPr lang="es-PE" sz="1050" dirty="0" err="1"/>
              <a:t>Available</a:t>
            </a:r>
            <a:r>
              <a:rPr lang="es-PE" sz="1050" dirty="0"/>
              <a:t>: https://docs.espressif.com/projects/esp-matter/en/latest/esp32/esp-matter-en-master-esp32.pdf </a:t>
            </a:r>
            <a:endParaRPr lang="en-US" sz="1050" dirty="0"/>
          </a:p>
        </p:txBody>
      </p:sp>
      <p:sp>
        <p:nvSpPr>
          <p:cNvPr id="23" name="Text 6">
            <a:extLst>
              <a:ext uri="{FF2B5EF4-FFF2-40B4-BE49-F238E27FC236}">
                <a16:creationId xmlns:a16="http://schemas.microsoft.com/office/drawing/2014/main" id="{31E9732D-414D-4912-8282-8CBD4C9FE7BC}"/>
              </a:ext>
            </a:extLst>
          </p:cNvPr>
          <p:cNvSpPr/>
          <p:nvPr/>
        </p:nvSpPr>
        <p:spPr>
          <a:xfrm>
            <a:off x="366996" y="4215492"/>
            <a:ext cx="11742146" cy="299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8000"/>
              </a:lnSpc>
              <a:spcAft>
                <a:spcPts val="1000"/>
              </a:spcAft>
              <a:buSzPct val="100000"/>
            </a:pPr>
            <a:r>
              <a:rPr lang="es-PE" sz="1050" dirty="0"/>
              <a:t>[11] </a:t>
            </a:r>
            <a:r>
              <a:rPr lang="es-PE" sz="1050" dirty="0" err="1"/>
              <a:t>Espressif</a:t>
            </a:r>
            <a:r>
              <a:rPr lang="es-PE" sz="1050" dirty="0"/>
              <a:t> </a:t>
            </a:r>
            <a:r>
              <a:rPr lang="es-PE" sz="1050" dirty="0" err="1"/>
              <a:t>Systems</a:t>
            </a:r>
            <a:r>
              <a:rPr lang="es-PE" sz="1050" dirty="0"/>
              <a:t>, “ESP-</a:t>
            </a:r>
            <a:r>
              <a:rPr lang="es-PE" sz="1050" dirty="0" err="1"/>
              <a:t>Matter</a:t>
            </a:r>
            <a:r>
              <a:rPr lang="es-PE" sz="1050" dirty="0"/>
              <a:t> SDK </a:t>
            </a:r>
            <a:r>
              <a:rPr lang="es-PE" sz="1050" dirty="0" err="1"/>
              <a:t>Documentation</a:t>
            </a:r>
            <a:r>
              <a:rPr lang="es-PE" sz="1050" dirty="0"/>
              <a:t> </a:t>
            </a:r>
            <a:r>
              <a:rPr lang="es-PE" sz="1050" dirty="0" err="1"/>
              <a:t>for</a:t>
            </a:r>
            <a:r>
              <a:rPr lang="es-PE" sz="1050" dirty="0"/>
              <a:t> ESP32,” 2025, </a:t>
            </a:r>
            <a:r>
              <a:rPr lang="es-PE" sz="1050" dirty="0" err="1"/>
              <a:t>accessed</a:t>
            </a:r>
            <a:r>
              <a:rPr lang="es-PE" sz="1050" dirty="0"/>
              <a:t>: </a:t>
            </a:r>
            <a:r>
              <a:rPr lang="es-PE" sz="1050" dirty="0" err="1"/>
              <a:t>Dec</a:t>
            </a:r>
            <a:r>
              <a:rPr lang="es-PE" sz="1050" dirty="0"/>
              <a:t>. 7, 2025. [Online]. </a:t>
            </a:r>
            <a:r>
              <a:rPr lang="es-PE" sz="1050" dirty="0" err="1"/>
              <a:t>Available</a:t>
            </a:r>
            <a:r>
              <a:rPr lang="es-PE" sz="1050" dirty="0"/>
              <a:t>: https://docs.espressif.com/projects/esp-matter/en/latest/esp32/ </a:t>
            </a:r>
            <a:endParaRPr lang="en-US" sz="1050" dirty="0"/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934D092E-D84C-4605-A967-8AEC749D24EB}"/>
              </a:ext>
            </a:extLst>
          </p:cNvPr>
          <p:cNvSpPr/>
          <p:nvPr/>
        </p:nvSpPr>
        <p:spPr>
          <a:xfrm>
            <a:off x="366996" y="4416104"/>
            <a:ext cx="11742146" cy="299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8000"/>
              </a:lnSpc>
              <a:spcAft>
                <a:spcPts val="1000"/>
              </a:spcAft>
              <a:buSzPct val="100000"/>
            </a:pPr>
            <a:r>
              <a:rPr lang="es-PE" sz="1050" dirty="0"/>
              <a:t>[12] K. </a:t>
            </a:r>
            <a:r>
              <a:rPr lang="es-PE" sz="1050" dirty="0" err="1"/>
              <a:t>Sovani</a:t>
            </a:r>
            <a:r>
              <a:rPr lang="es-PE" sz="1050" dirty="0"/>
              <a:t>, “</a:t>
            </a:r>
            <a:r>
              <a:rPr lang="es-PE" sz="1050" dirty="0" err="1"/>
              <a:t>Matter</a:t>
            </a:r>
            <a:r>
              <a:rPr lang="es-PE" sz="1050" dirty="0"/>
              <a:t>: </a:t>
            </a:r>
            <a:r>
              <a:rPr lang="es-PE" sz="1050" dirty="0" err="1"/>
              <a:t>Clusters</a:t>
            </a:r>
            <a:r>
              <a:rPr lang="es-PE" sz="1050" dirty="0"/>
              <a:t>, </a:t>
            </a:r>
            <a:r>
              <a:rPr lang="es-PE" sz="1050" dirty="0" err="1"/>
              <a:t>Attributes</a:t>
            </a:r>
            <a:r>
              <a:rPr lang="es-PE" sz="1050" dirty="0"/>
              <a:t>, </a:t>
            </a:r>
            <a:r>
              <a:rPr lang="es-PE" sz="1050" dirty="0" err="1"/>
              <a:t>Commands</a:t>
            </a:r>
            <a:r>
              <a:rPr lang="es-PE" sz="1050" dirty="0"/>
              <a:t>,” </a:t>
            </a:r>
            <a:r>
              <a:rPr lang="es-PE" sz="1050" dirty="0" err="1"/>
              <a:t>Espressif</a:t>
            </a:r>
            <a:r>
              <a:rPr lang="es-PE" sz="1050" dirty="0"/>
              <a:t> </a:t>
            </a:r>
            <a:r>
              <a:rPr lang="es-PE" sz="1050" dirty="0" err="1"/>
              <a:t>Developer</a:t>
            </a:r>
            <a:r>
              <a:rPr lang="es-PE" sz="1050" dirty="0"/>
              <a:t> Portal, Nov. 2021, </a:t>
            </a:r>
            <a:r>
              <a:rPr lang="es-PE" sz="1050" dirty="0" err="1"/>
              <a:t>accessed</a:t>
            </a:r>
            <a:r>
              <a:rPr lang="es-PE" sz="1050" dirty="0"/>
              <a:t>: </a:t>
            </a:r>
            <a:r>
              <a:rPr lang="es-PE" sz="1050" dirty="0" err="1"/>
              <a:t>Dec</a:t>
            </a:r>
            <a:r>
              <a:rPr lang="es-PE" sz="1050" dirty="0"/>
              <a:t>. 7, 2025. [Online]. </a:t>
            </a:r>
            <a:r>
              <a:rPr lang="es-PE" sz="1050" dirty="0" err="1"/>
              <a:t>Available</a:t>
            </a:r>
            <a:r>
              <a:rPr lang="es-PE" sz="1050" dirty="0"/>
              <a:t>: https://developer.espressif.com/blog/matter-clusters-attributes-commands/ </a:t>
            </a:r>
            <a:endParaRPr lang="en-US" sz="1050" dirty="0"/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93FC5A63-18D0-448A-836C-B677DF9969C9}"/>
              </a:ext>
            </a:extLst>
          </p:cNvPr>
          <p:cNvSpPr/>
          <p:nvPr/>
        </p:nvSpPr>
        <p:spPr>
          <a:xfrm>
            <a:off x="366996" y="4753040"/>
            <a:ext cx="11545067" cy="299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8000"/>
              </a:lnSpc>
              <a:spcAft>
                <a:spcPts val="1000"/>
              </a:spcAft>
              <a:buSzPct val="100000"/>
            </a:pPr>
            <a:r>
              <a:rPr lang="en-US" sz="1050" dirty="0"/>
              <a:t>[13] </a:t>
            </a:r>
            <a:r>
              <a:rPr lang="en-US" sz="1050" dirty="0" err="1"/>
              <a:t>Keyfactor</a:t>
            </a:r>
            <a:r>
              <a:rPr lang="en-US" sz="1050" dirty="0"/>
              <a:t>, “Create CAs for Matter Operational PKI,” </a:t>
            </a:r>
            <a:r>
              <a:rPr lang="en-US" sz="1050" dirty="0" err="1"/>
              <a:t>Keyfactor</a:t>
            </a:r>
            <a:r>
              <a:rPr lang="en-US" sz="1050" dirty="0"/>
              <a:t> Docs, 2023, accessed: Dec. 7, 2025. [Online]. Available: https://docs.keyfactor.com/ejbca/latest/create-cas-for-matter-operational-pki </a:t>
            </a:r>
          </a:p>
        </p:txBody>
      </p:sp>
      <p:sp>
        <p:nvSpPr>
          <p:cNvPr id="26" name="Text 6">
            <a:extLst>
              <a:ext uri="{FF2B5EF4-FFF2-40B4-BE49-F238E27FC236}">
                <a16:creationId xmlns:a16="http://schemas.microsoft.com/office/drawing/2014/main" id="{4FC67BDA-DE1D-4336-B0EB-C39D1B1E7CFD}"/>
              </a:ext>
            </a:extLst>
          </p:cNvPr>
          <p:cNvSpPr/>
          <p:nvPr/>
        </p:nvSpPr>
        <p:spPr>
          <a:xfrm>
            <a:off x="366996" y="5071068"/>
            <a:ext cx="11278779" cy="299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8000"/>
              </a:lnSpc>
              <a:spcAft>
                <a:spcPts val="1000"/>
              </a:spcAft>
              <a:buSzPct val="100000"/>
            </a:pPr>
            <a:r>
              <a:rPr lang="es-PE" sz="1050" dirty="0"/>
              <a:t>[14] </a:t>
            </a:r>
            <a:r>
              <a:rPr lang="es-PE" sz="1050" dirty="0" err="1"/>
              <a:t>Schutzwerk</a:t>
            </a:r>
            <a:r>
              <a:rPr lang="es-PE" sz="1050" dirty="0"/>
              <a:t> </a:t>
            </a:r>
            <a:r>
              <a:rPr lang="es-PE" sz="1050" dirty="0" err="1"/>
              <a:t>GmbH</a:t>
            </a:r>
            <a:r>
              <a:rPr lang="es-PE" sz="1050" dirty="0"/>
              <a:t>, “Security </a:t>
            </a:r>
            <a:r>
              <a:rPr lang="es-PE" sz="1050" dirty="0" err="1"/>
              <a:t>Considerations</a:t>
            </a:r>
            <a:r>
              <a:rPr lang="es-PE" sz="1050" dirty="0"/>
              <a:t> </a:t>
            </a:r>
            <a:r>
              <a:rPr lang="es-PE" sz="1050" dirty="0" err="1"/>
              <a:t>for</a:t>
            </a:r>
            <a:r>
              <a:rPr lang="es-PE" sz="1050" dirty="0"/>
              <a:t> </a:t>
            </a:r>
            <a:r>
              <a:rPr lang="es-PE" sz="1050" dirty="0" err="1"/>
              <a:t>Matter</a:t>
            </a:r>
            <a:r>
              <a:rPr lang="es-PE" sz="1050" dirty="0"/>
              <a:t> </a:t>
            </a:r>
            <a:r>
              <a:rPr lang="es-PE" sz="1050" dirty="0" err="1"/>
              <a:t>Developers</a:t>
            </a:r>
            <a:r>
              <a:rPr lang="es-PE" sz="1050" dirty="0"/>
              <a:t>,” </a:t>
            </a:r>
            <a:r>
              <a:rPr lang="es-PE" sz="1050" dirty="0" err="1"/>
              <a:t>Schutzwerk</a:t>
            </a:r>
            <a:r>
              <a:rPr lang="es-PE" sz="1050" dirty="0"/>
              <a:t> </a:t>
            </a:r>
            <a:r>
              <a:rPr lang="es-PE" sz="1050" dirty="0" err="1"/>
              <a:t>GmbH</a:t>
            </a:r>
            <a:r>
              <a:rPr lang="es-PE" sz="1050" dirty="0"/>
              <a:t>, 2023, </a:t>
            </a:r>
            <a:r>
              <a:rPr lang="es-PE" sz="1050" dirty="0" err="1"/>
              <a:t>accessed</a:t>
            </a:r>
            <a:r>
              <a:rPr lang="es-PE" sz="1050" dirty="0"/>
              <a:t>: </a:t>
            </a:r>
            <a:r>
              <a:rPr lang="es-PE" sz="1050" dirty="0" err="1"/>
              <a:t>Dec</a:t>
            </a:r>
            <a:r>
              <a:rPr lang="es-PE" sz="1050" dirty="0"/>
              <a:t>. 7, 2025. [Online]. </a:t>
            </a:r>
            <a:r>
              <a:rPr lang="es-PE" sz="1050" dirty="0" err="1"/>
              <a:t>Available</a:t>
            </a:r>
            <a:r>
              <a:rPr lang="es-PE" sz="1050" dirty="0"/>
              <a:t>: https://www.schutzwerk.com/en/blog/matter-security-considerations </a:t>
            </a:r>
            <a:endParaRPr lang="en-US" sz="1050" dirty="0"/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C55A88C2-A368-42BB-AB3E-514160970B4D}"/>
              </a:ext>
            </a:extLst>
          </p:cNvPr>
          <p:cNvSpPr/>
          <p:nvPr/>
        </p:nvSpPr>
        <p:spPr>
          <a:xfrm>
            <a:off x="366996" y="5405859"/>
            <a:ext cx="11742146" cy="299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8000"/>
              </a:lnSpc>
              <a:spcAft>
                <a:spcPts val="1000"/>
              </a:spcAft>
              <a:buSzPct val="100000"/>
            </a:pPr>
            <a:r>
              <a:rPr lang="en-US" sz="1050" dirty="0"/>
              <a:t>[15] Silicon Labs, “Matter Security Fundamentals,” Matter Fundamentals, 2025, accessed: Dec. 7, 2025. [Online]. Available: https://docs.silabs.com/matter/latest/matter-fundamentals-security </a:t>
            </a:r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DD7F57F8-7CE7-4ED3-ACF4-996FE7CD9FA4}"/>
              </a:ext>
            </a:extLst>
          </p:cNvPr>
          <p:cNvSpPr/>
          <p:nvPr/>
        </p:nvSpPr>
        <p:spPr>
          <a:xfrm>
            <a:off x="367853" y="5697597"/>
            <a:ext cx="11545067" cy="299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8000"/>
              </a:lnSpc>
              <a:spcAft>
                <a:spcPts val="1000"/>
              </a:spcAft>
              <a:buSzPct val="100000"/>
            </a:pPr>
            <a:r>
              <a:rPr lang="es-PE" sz="1050" dirty="0"/>
              <a:t>[16] </a:t>
            </a:r>
            <a:r>
              <a:rPr lang="es-PE" sz="1050" dirty="0" err="1"/>
              <a:t>Espressif</a:t>
            </a:r>
            <a:r>
              <a:rPr lang="es-PE" sz="1050" dirty="0"/>
              <a:t> </a:t>
            </a:r>
            <a:r>
              <a:rPr lang="es-PE" sz="1050" dirty="0" err="1"/>
              <a:t>Systems</a:t>
            </a:r>
            <a:r>
              <a:rPr lang="es-PE" sz="1050" dirty="0"/>
              <a:t>, “</a:t>
            </a:r>
            <a:r>
              <a:rPr lang="es-PE" sz="1050" dirty="0" err="1"/>
              <a:t>Espressif</a:t>
            </a:r>
            <a:r>
              <a:rPr lang="es-PE" sz="1050" dirty="0"/>
              <a:t> </a:t>
            </a:r>
            <a:r>
              <a:rPr lang="es-PE" sz="1050" dirty="0" err="1"/>
              <a:t>Matter</a:t>
            </a:r>
            <a:r>
              <a:rPr lang="es-PE" sz="1050" dirty="0"/>
              <a:t> </a:t>
            </a:r>
            <a:r>
              <a:rPr lang="es-PE" sz="1050" dirty="0" err="1"/>
              <a:t>Solutions</a:t>
            </a:r>
            <a:r>
              <a:rPr lang="es-PE" sz="1050" dirty="0"/>
              <a:t> – ESP-</a:t>
            </a:r>
            <a:r>
              <a:rPr lang="es-PE" sz="1050" dirty="0" err="1"/>
              <a:t>Matter</a:t>
            </a:r>
            <a:r>
              <a:rPr lang="es-PE" sz="1050" dirty="0"/>
              <a:t> </a:t>
            </a:r>
            <a:r>
              <a:rPr lang="es-PE" sz="1050" dirty="0" err="1"/>
              <a:t>Programming</a:t>
            </a:r>
            <a:r>
              <a:rPr lang="es-PE" sz="1050" dirty="0"/>
              <a:t> Guide,” </a:t>
            </a:r>
            <a:r>
              <a:rPr lang="es-PE" sz="1050" dirty="0" err="1"/>
              <a:t>Espressif</a:t>
            </a:r>
            <a:r>
              <a:rPr lang="es-PE" sz="1050" dirty="0"/>
              <a:t> </a:t>
            </a:r>
            <a:r>
              <a:rPr lang="es-PE" sz="1050" dirty="0" err="1"/>
              <a:t>Systems</a:t>
            </a:r>
            <a:r>
              <a:rPr lang="es-PE" sz="1050" dirty="0"/>
              <a:t>, 2024, </a:t>
            </a:r>
            <a:r>
              <a:rPr lang="es-PE" sz="1050" dirty="0" err="1"/>
              <a:t>accessed</a:t>
            </a:r>
            <a:r>
              <a:rPr lang="es-PE" sz="1050" dirty="0"/>
              <a:t>: Jun. 26, 2026. [Online]. </a:t>
            </a:r>
            <a:r>
              <a:rPr lang="es-PE" sz="1050" dirty="0" err="1"/>
              <a:t>Available</a:t>
            </a:r>
            <a:r>
              <a:rPr lang="es-PE" sz="1050" dirty="0"/>
              <a:t>: https://docs.espressif.com/projects/esp-matter/en/latest/esp32/introduction.html#espressif-matter-solutions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804803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"/>
          <p:cNvSpPr txBox="1">
            <a:spLocks noGrp="1"/>
          </p:cNvSpPr>
          <p:nvPr>
            <p:ph type="title" idx="4294967295"/>
          </p:nvPr>
        </p:nvSpPr>
        <p:spPr>
          <a:xfrm>
            <a:off x="3672077" y="1490741"/>
            <a:ext cx="698817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A6"/>
              </a:buClr>
              <a:buSzPts val="2000"/>
              <a:buFont typeface="Calibri"/>
              <a:buNone/>
            </a:pPr>
            <a:r>
              <a:rPr lang="en-US" sz="3200" b="1" i="0" u="none" strike="noStrike" cap="none" dirty="0">
                <a:solidFill>
                  <a:srgbClr val="000748"/>
                </a:solidFill>
                <a:latin typeface="Calibri"/>
                <a:ea typeface="Calibri"/>
                <a:cs typeface="Calibri"/>
                <a:sym typeface="Calibri"/>
              </a:rPr>
              <a:t>Thank you very much for your attention</a:t>
            </a:r>
            <a:endParaRPr dirty="0">
              <a:solidFill>
                <a:srgbClr val="000748"/>
              </a:solidFill>
            </a:endParaRPr>
          </a:p>
        </p:txBody>
      </p:sp>
      <p:sp>
        <p:nvSpPr>
          <p:cNvPr id="5" name="Google Shape;73;p4">
            <a:extLst>
              <a:ext uri="{FF2B5EF4-FFF2-40B4-BE49-F238E27FC236}">
                <a16:creationId xmlns:a16="http://schemas.microsoft.com/office/drawing/2014/main" id="{3597C969-B180-4657-82AC-8552892D3F87}"/>
              </a:ext>
            </a:extLst>
          </p:cNvPr>
          <p:cNvSpPr txBox="1"/>
          <p:nvPr/>
        </p:nvSpPr>
        <p:spPr>
          <a:xfrm>
            <a:off x="3499710" y="2555069"/>
            <a:ext cx="3045946" cy="179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marR="0" lvl="0" indent="-22860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John E. </a:t>
            </a:r>
            <a:r>
              <a:rPr lang="en-US" sz="1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Esquiagola</a:t>
            </a:r>
            <a:r>
              <a:rPr lang="en-U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Aranda</a:t>
            </a:r>
            <a:endParaRPr lang="en-US" sz="1600" dirty="0"/>
          </a:p>
          <a:p>
            <a:pPr marL="457200" marR="0" lvl="0" indent="-22860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john.esquiagola@pucp.edu.pe</a:t>
            </a:r>
          </a:p>
          <a:p>
            <a:pPr marL="457200" marR="0" lvl="0" indent="-22860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Jorge </a:t>
            </a:r>
            <a:r>
              <a:rPr lang="en-US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Flores Morón</a:t>
            </a:r>
            <a:endParaRPr dirty="0"/>
          </a:p>
          <a:p>
            <a:pPr marL="457200" marR="0" lvl="0" indent="-22860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a20200795</a:t>
            </a: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@pucp.edu.pe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73;p4">
            <a:extLst>
              <a:ext uri="{FF2B5EF4-FFF2-40B4-BE49-F238E27FC236}">
                <a16:creationId xmlns:a16="http://schemas.microsoft.com/office/drawing/2014/main" id="{4AC41225-2B6B-47F2-BACC-A132A083642A}"/>
              </a:ext>
            </a:extLst>
          </p:cNvPr>
          <p:cNvSpPr txBox="1"/>
          <p:nvPr/>
        </p:nvSpPr>
        <p:spPr>
          <a:xfrm>
            <a:off x="7508886" y="2555069"/>
            <a:ext cx="3045946" cy="179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22860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Ricardo B. Uribe Bejarano</a:t>
            </a:r>
            <a:endParaRPr dirty="0"/>
          </a:p>
          <a:p>
            <a:pPr marL="457200" marR="0" lvl="0" indent="-22860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r.uribe@pucp.edu.pe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3368</TotalTime>
  <Words>1753</Words>
  <Application>Microsoft Office PowerPoint</Application>
  <PresentationFormat>Panorámica</PresentationFormat>
  <Paragraphs>110</Paragraphs>
  <Slides>11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Poppins</vt:lpstr>
      <vt:lpstr>Tema de Office</vt:lpstr>
      <vt:lpstr>Experimental Evaluation of Matter Multi-Admin Scalability and Interoperability on ESP32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Thank you very much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Experimental Evaluation of Matter Multi-Admin Scalability and Interoperability on ESP32</dc:title>
  <dc:creator>USUARIO</dc:creator>
  <cp:lastModifiedBy>Jorge Alonso Flores Morón</cp:lastModifiedBy>
  <cp:revision>103</cp:revision>
  <dcterms:created xsi:type="dcterms:W3CDTF">2023-11-29T01:08:23Z</dcterms:created>
  <dcterms:modified xsi:type="dcterms:W3CDTF">2026-08-08T00:16:13Z</dcterms:modified>
</cp:coreProperties>
</file>