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310" r:id="rId3"/>
    <p:sldId id="268" r:id="rId4"/>
    <p:sldId id="308" r:id="rId5"/>
    <p:sldId id="309" r:id="rId6"/>
    <p:sldId id="311" r:id="rId7"/>
    <p:sldId id="320" r:id="rId8"/>
    <p:sldId id="312" r:id="rId9"/>
    <p:sldId id="261" r:id="rId10"/>
    <p:sldId id="295" r:id="rId11"/>
    <p:sldId id="294" r:id="rId12"/>
    <p:sldId id="297" r:id="rId13"/>
    <p:sldId id="298" r:id="rId14"/>
    <p:sldId id="314" r:id="rId15"/>
    <p:sldId id="313" r:id="rId16"/>
    <p:sldId id="307" r:id="rId17"/>
    <p:sldId id="318" r:id="rId18"/>
    <p:sldId id="305" r:id="rId19"/>
    <p:sldId id="304" r:id="rId20"/>
    <p:sldId id="276" r:id="rId21"/>
    <p:sldId id="316" r:id="rId22"/>
    <p:sldId id="299" r:id="rId23"/>
    <p:sldId id="301" r:id="rId24"/>
    <p:sldId id="302" r:id="rId25"/>
    <p:sldId id="275" r:id="rId26"/>
    <p:sldId id="267" r:id="rId27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rge Alonso Flores Morón" initials="JAFM" lastIdx="1" clrIdx="0">
    <p:extLst>
      <p:ext uri="{19B8F6BF-5375-455C-9EA6-DF929625EA0E}">
        <p15:presenceInfo xmlns:p15="http://schemas.microsoft.com/office/powerpoint/2012/main" userId="60873f0df90863c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265D"/>
    <a:srgbClr val="3366CC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202B0CA-FC54-4496-8BCA-5EF66A818D29}" styleName="Estilo oscuro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6357" autoAdjust="0"/>
  </p:normalViewPr>
  <p:slideViewPr>
    <p:cSldViewPr snapToGrid="0">
      <p:cViewPr varScale="1">
        <p:scale>
          <a:sx n="78" d="100"/>
          <a:sy n="78" d="100"/>
        </p:scale>
        <p:origin x="88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4F1673-5BA6-477D-997F-2684712FF71E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E7E7CCA7-AABD-4300-940D-5CAF383419B5}">
      <dgm:prSet phldrT="[Texto]"/>
      <dgm:spPr>
        <a:solidFill>
          <a:srgbClr val="0C265D"/>
        </a:solidFill>
      </dgm:spPr>
      <dgm:t>
        <a:bodyPr/>
        <a:lstStyle/>
        <a:p>
          <a:r>
            <a:rPr lang="es-PE" dirty="0"/>
            <a:t>Definición de la geometría</a:t>
          </a:r>
        </a:p>
      </dgm:t>
    </dgm:pt>
    <dgm:pt modelId="{BB786C5B-7246-4761-A0EA-452A147A91A9}" type="parTrans" cxnId="{4FED152D-CC2F-4FF5-A910-35EBD094A92C}">
      <dgm:prSet/>
      <dgm:spPr/>
      <dgm:t>
        <a:bodyPr/>
        <a:lstStyle/>
        <a:p>
          <a:endParaRPr lang="es-PE"/>
        </a:p>
      </dgm:t>
    </dgm:pt>
    <dgm:pt modelId="{B73581BC-3190-4886-B97E-2005719B3F9E}" type="sibTrans" cxnId="{4FED152D-CC2F-4FF5-A910-35EBD094A92C}">
      <dgm:prSet/>
      <dgm:spPr/>
      <dgm:t>
        <a:bodyPr/>
        <a:lstStyle/>
        <a:p>
          <a:endParaRPr lang="es-PE"/>
        </a:p>
      </dgm:t>
    </dgm:pt>
    <dgm:pt modelId="{668B45D2-380C-4147-B571-280FF4DEC967}">
      <dgm:prSet phldrT="[Texto]"/>
      <dgm:spPr>
        <a:solidFill>
          <a:srgbClr val="0C265D"/>
        </a:solidFill>
      </dgm:spPr>
      <dgm:t>
        <a:bodyPr/>
        <a:lstStyle/>
        <a:p>
          <a:r>
            <a:rPr lang="es-PE" dirty="0"/>
            <a:t>Impresión e integración</a:t>
          </a:r>
        </a:p>
      </dgm:t>
    </dgm:pt>
    <dgm:pt modelId="{A5C9A93D-6FCE-40D0-B276-29BCB6068404}" type="parTrans" cxnId="{A451284D-02F0-4BAE-96FB-BD9EF8029A79}">
      <dgm:prSet/>
      <dgm:spPr/>
      <dgm:t>
        <a:bodyPr/>
        <a:lstStyle/>
        <a:p>
          <a:endParaRPr lang="es-PE"/>
        </a:p>
      </dgm:t>
    </dgm:pt>
    <dgm:pt modelId="{1840DD02-C67A-4570-81AA-9F7C02C17905}" type="sibTrans" cxnId="{A451284D-02F0-4BAE-96FB-BD9EF8029A79}">
      <dgm:prSet/>
      <dgm:spPr/>
      <dgm:t>
        <a:bodyPr/>
        <a:lstStyle/>
        <a:p>
          <a:endParaRPr lang="es-PE"/>
        </a:p>
      </dgm:t>
    </dgm:pt>
    <dgm:pt modelId="{92625476-E53A-4341-97AF-40F6330D29A7}">
      <dgm:prSet phldrT="[Texto]"/>
      <dgm:spPr>
        <a:solidFill>
          <a:srgbClr val="3366CC"/>
        </a:solidFill>
      </dgm:spPr>
      <dgm:t>
        <a:bodyPr/>
        <a:lstStyle/>
        <a:p>
          <a:r>
            <a:rPr lang="es-PE" dirty="0"/>
            <a:t>Validación</a:t>
          </a:r>
        </a:p>
      </dgm:t>
    </dgm:pt>
    <dgm:pt modelId="{C81F4A76-55D1-4728-8CCF-DAB7F7215FCB}" type="parTrans" cxnId="{4060CA76-0E00-41C3-A1B9-DD058C32070D}">
      <dgm:prSet/>
      <dgm:spPr/>
      <dgm:t>
        <a:bodyPr/>
        <a:lstStyle/>
        <a:p>
          <a:endParaRPr lang="es-PE"/>
        </a:p>
      </dgm:t>
    </dgm:pt>
    <dgm:pt modelId="{F141996B-1078-47A8-9C8C-E98EB19E3E2E}" type="sibTrans" cxnId="{4060CA76-0E00-41C3-A1B9-DD058C32070D}">
      <dgm:prSet/>
      <dgm:spPr/>
      <dgm:t>
        <a:bodyPr/>
        <a:lstStyle/>
        <a:p>
          <a:endParaRPr lang="es-PE"/>
        </a:p>
      </dgm:t>
    </dgm:pt>
    <dgm:pt modelId="{87C852AC-04ED-4398-95EC-17D51883B72C}">
      <dgm:prSet phldrT="[Texto]"/>
      <dgm:spPr>
        <a:solidFill>
          <a:srgbClr val="3366CC"/>
        </a:solidFill>
      </dgm:spPr>
      <dgm:t>
        <a:bodyPr/>
        <a:lstStyle/>
        <a:p>
          <a:r>
            <a:rPr lang="es-PE" dirty="0"/>
            <a:t>Modelado 3D</a:t>
          </a:r>
        </a:p>
      </dgm:t>
    </dgm:pt>
    <dgm:pt modelId="{53712A09-F9C8-4994-815C-CF8453DAA930}" type="sibTrans" cxnId="{F10E1D8B-57E7-4C42-B0D5-9132D4E9CDEE}">
      <dgm:prSet/>
      <dgm:spPr/>
      <dgm:t>
        <a:bodyPr/>
        <a:lstStyle/>
        <a:p>
          <a:endParaRPr lang="es-PE"/>
        </a:p>
      </dgm:t>
    </dgm:pt>
    <dgm:pt modelId="{7701D528-732D-4B0A-A234-2A4B16996D3E}" type="parTrans" cxnId="{F10E1D8B-57E7-4C42-B0D5-9132D4E9CDEE}">
      <dgm:prSet/>
      <dgm:spPr/>
      <dgm:t>
        <a:bodyPr/>
        <a:lstStyle/>
        <a:p>
          <a:endParaRPr lang="es-PE"/>
        </a:p>
      </dgm:t>
    </dgm:pt>
    <dgm:pt modelId="{DD212079-5182-47F5-9488-736AC3C41079}" type="pres">
      <dgm:prSet presAssocID="{414F1673-5BA6-477D-997F-2684712FF71E}" presName="Name0" presStyleCnt="0">
        <dgm:presLayoutVars>
          <dgm:dir/>
          <dgm:animLvl val="lvl"/>
          <dgm:resizeHandles val="exact"/>
        </dgm:presLayoutVars>
      </dgm:prSet>
      <dgm:spPr/>
    </dgm:pt>
    <dgm:pt modelId="{4DD8E121-74B3-43F6-AAC0-EBC73C19D993}" type="pres">
      <dgm:prSet presAssocID="{E7E7CCA7-AABD-4300-940D-5CAF383419B5}" presName="parTxOnly" presStyleLbl="node1" presStyleIdx="0" presStyleCnt="4" custScaleX="38555" custScaleY="55042">
        <dgm:presLayoutVars>
          <dgm:chMax val="0"/>
          <dgm:chPref val="0"/>
          <dgm:bulletEnabled val="1"/>
        </dgm:presLayoutVars>
      </dgm:prSet>
      <dgm:spPr/>
    </dgm:pt>
    <dgm:pt modelId="{B3C38C92-B158-4641-9F50-B3139E80A0E2}" type="pres">
      <dgm:prSet presAssocID="{B73581BC-3190-4886-B97E-2005719B3F9E}" presName="parTxOnlySpace" presStyleCnt="0"/>
      <dgm:spPr/>
    </dgm:pt>
    <dgm:pt modelId="{16ED8FF7-485E-40F1-B955-F3507EE73EF3}" type="pres">
      <dgm:prSet presAssocID="{87C852AC-04ED-4398-95EC-17D51883B72C}" presName="parTxOnly" presStyleLbl="node1" presStyleIdx="1" presStyleCnt="4" custScaleX="38555" custScaleY="55042">
        <dgm:presLayoutVars>
          <dgm:chMax val="0"/>
          <dgm:chPref val="0"/>
          <dgm:bulletEnabled val="1"/>
        </dgm:presLayoutVars>
      </dgm:prSet>
      <dgm:spPr/>
    </dgm:pt>
    <dgm:pt modelId="{4A730656-89D7-402B-98C3-7AA7866C5FF1}" type="pres">
      <dgm:prSet presAssocID="{53712A09-F9C8-4994-815C-CF8453DAA930}" presName="parTxOnlySpace" presStyleCnt="0"/>
      <dgm:spPr/>
    </dgm:pt>
    <dgm:pt modelId="{AA82B5D4-D8B8-47FC-9F81-3680D109AD9C}" type="pres">
      <dgm:prSet presAssocID="{668B45D2-380C-4147-B571-280FF4DEC967}" presName="parTxOnly" presStyleLbl="node1" presStyleIdx="2" presStyleCnt="4" custScaleX="38555" custScaleY="55042">
        <dgm:presLayoutVars>
          <dgm:chMax val="0"/>
          <dgm:chPref val="0"/>
          <dgm:bulletEnabled val="1"/>
        </dgm:presLayoutVars>
      </dgm:prSet>
      <dgm:spPr/>
    </dgm:pt>
    <dgm:pt modelId="{FAC30340-64C6-4FE8-89F2-F6DE4E2B8804}" type="pres">
      <dgm:prSet presAssocID="{1840DD02-C67A-4570-81AA-9F7C02C17905}" presName="parTxOnlySpace" presStyleCnt="0"/>
      <dgm:spPr/>
    </dgm:pt>
    <dgm:pt modelId="{C13A3CDC-0770-4198-97D0-55113866E162}" type="pres">
      <dgm:prSet presAssocID="{92625476-E53A-4341-97AF-40F6330D29A7}" presName="parTxOnly" presStyleLbl="node1" presStyleIdx="3" presStyleCnt="4" custScaleX="38555" custScaleY="55042">
        <dgm:presLayoutVars>
          <dgm:chMax val="0"/>
          <dgm:chPref val="0"/>
          <dgm:bulletEnabled val="1"/>
        </dgm:presLayoutVars>
      </dgm:prSet>
      <dgm:spPr/>
    </dgm:pt>
  </dgm:ptLst>
  <dgm:cxnLst>
    <dgm:cxn modelId="{1DCC8A28-1A6E-4710-B19C-FBA0A9F212FF}" type="presOf" srcId="{E7E7CCA7-AABD-4300-940D-5CAF383419B5}" destId="{4DD8E121-74B3-43F6-AAC0-EBC73C19D993}" srcOrd="0" destOrd="0" presId="urn:microsoft.com/office/officeart/2005/8/layout/chevron1"/>
    <dgm:cxn modelId="{4FED152D-CC2F-4FF5-A910-35EBD094A92C}" srcId="{414F1673-5BA6-477D-997F-2684712FF71E}" destId="{E7E7CCA7-AABD-4300-940D-5CAF383419B5}" srcOrd="0" destOrd="0" parTransId="{BB786C5B-7246-4761-A0EA-452A147A91A9}" sibTransId="{B73581BC-3190-4886-B97E-2005719B3F9E}"/>
    <dgm:cxn modelId="{E39A1A41-59C2-4F3C-B7B0-6B885EBB6F66}" type="presOf" srcId="{668B45D2-380C-4147-B571-280FF4DEC967}" destId="{AA82B5D4-D8B8-47FC-9F81-3680D109AD9C}" srcOrd="0" destOrd="0" presId="urn:microsoft.com/office/officeart/2005/8/layout/chevron1"/>
    <dgm:cxn modelId="{FDE3BB6C-E5AE-4B26-A733-3044B74D3DC4}" type="presOf" srcId="{414F1673-5BA6-477D-997F-2684712FF71E}" destId="{DD212079-5182-47F5-9488-736AC3C41079}" srcOrd="0" destOrd="0" presId="urn:microsoft.com/office/officeart/2005/8/layout/chevron1"/>
    <dgm:cxn modelId="{A451284D-02F0-4BAE-96FB-BD9EF8029A79}" srcId="{414F1673-5BA6-477D-997F-2684712FF71E}" destId="{668B45D2-380C-4147-B571-280FF4DEC967}" srcOrd="2" destOrd="0" parTransId="{A5C9A93D-6FCE-40D0-B276-29BCB6068404}" sibTransId="{1840DD02-C67A-4570-81AA-9F7C02C17905}"/>
    <dgm:cxn modelId="{4060CA76-0E00-41C3-A1B9-DD058C32070D}" srcId="{414F1673-5BA6-477D-997F-2684712FF71E}" destId="{92625476-E53A-4341-97AF-40F6330D29A7}" srcOrd="3" destOrd="0" parTransId="{C81F4A76-55D1-4728-8CCF-DAB7F7215FCB}" sibTransId="{F141996B-1078-47A8-9C8C-E98EB19E3E2E}"/>
    <dgm:cxn modelId="{30314559-A053-439C-B7E1-7FD155667ECC}" type="presOf" srcId="{92625476-E53A-4341-97AF-40F6330D29A7}" destId="{C13A3CDC-0770-4198-97D0-55113866E162}" srcOrd="0" destOrd="0" presId="urn:microsoft.com/office/officeart/2005/8/layout/chevron1"/>
    <dgm:cxn modelId="{F10E1D8B-57E7-4C42-B0D5-9132D4E9CDEE}" srcId="{414F1673-5BA6-477D-997F-2684712FF71E}" destId="{87C852AC-04ED-4398-95EC-17D51883B72C}" srcOrd="1" destOrd="0" parTransId="{7701D528-732D-4B0A-A234-2A4B16996D3E}" sibTransId="{53712A09-F9C8-4994-815C-CF8453DAA930}"/>
    <dgm:cxn modelId="{428EF4D1-C4A7-4CFA-8EDD-7113AAE14D20}" type="presOf" srcId="{87C852AC-04ED-4398-95EC-17D51883B72C}" destId="{16ED8FF7-485E-40F1-B955-F3507EE73EF3}" srcOrd="0" destOrd="0" presId="urn:microsoft.com/office/officeart/2005/8/layout/chevron1"/>
    <dgm:cxn modelId="{D67D9FA3-FC74-43B3-81B6-322B282907D9}" type="presParOf" srcId="{DD212079-5182-47F5-9488-736AC3C41079}" destId="{4DD8E121-74B3-43F6-AAC0-EBC73C19D993}" srcOrd="0" destOrd="0" presId="urn:microsoft.com/office/officeart/2005/8/layout/chevron1"/>
    <dgm:cxn modelId="{048EBB89-D7E3-482D-85FC-9EE58BC80BBA}" type="presParOf" srcId="{DD212079-5182-47F5-9488-736AC3C41079}" destId="{B3C38C92-B158-4641-9F50-B3139E80A0E2}" srcOrd="1" destOrd="0" presId="urn:microsoft.com/office/officeart/2005/8/layout/chevron1"/>
    <dgm:cxn modelId="{C4590779-8D98-4372-A0F2-603FC400C81A}" type="presParOf" srcId="{DD212079-5182-47F5-9488-736AC3C41079}" destId="{16ED8FF7-485E-40F1-B955-F3507EE73EF3}" srcOrd="2" destOrd="0" presId="urn:microsoft.com/office/officeart/2005/8/layout/chevron1"/>
    <dgm:cxn modelId="{B8342582-4FF8-44F6-A779-4B8E34C18D89}" type="presParOf" srcId="{DD212079-5182-47F5-9488-736AC3C41079}" destId="{4A730656-89D7-402B-98C3-7AA7866C5FF1}" srcOrd="3" destOrd="0" presId="urn:microsoft.com/office/officeart/2005/8/layout/chevron1"/>
    <dgm:cxn modelId="{B58C73B7-0215-4CFD-B5C7-297CC17328A3}" type="presParOf" srcId="{DD212079-5182-47F5-9488-736AC3C41079}" destId="{AA82B5D4-D8B8-47FC-9F81-3680D109AD9C}" srcOrd="4" destOrd="0" presId="urn:microsoft.com/office/officeart/2005/8/layout/chevron1"/>
    <dgm:cxn modelId="{BC8686C8-B3A8-4AD9-8D78-1D8BF8B979A6}" type="presParOf" srcId="{DD212079-5182-47F5-9488-736AC3C41079}" destId="{FAC30340-64C6-4FE8-89F2-F6DE4E2B8804}" srcOrd="5" destOrd="0" presId="urn:microsoft.com/office/officeart/2005/8/layout/chevron1"/>
    <dgm:cxn modelId="{05C1510A-3E3B-482F-96D5-5165221F2B4B}" type="presParOf" srcId="{DD212079-5182-47F5-9488-736AC3C41079}" destId="{C13A3CDC-0770-4198-97D0-55113866E16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14F1673-5BA6-477D-997F-2684712FF71E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E7E7CCA7-AABD-4300-940D-5CAF383419B5}">
      <dgm:prSet phldrT="[Texto]" custT="1"/>
      <dgm:spPr>
        <a:solidFill>
          <a:srgbClr val="0C265D"/>
        </a:solidFill>
      </dgm:spPr>
      <dgm:t>
        <a:bodyPr/>
        <a:lstStyle/>
        <a:p>
          <a:r>
            <a:rPr lang="es-PE" sz="2100" dirty="0"/>
            <a:t>Diseño de la placa de interconexión</a:t>
          </a:r>
        </a:p>
      </dgm:t>
    </dgm:pt>
    <dgm:pt modelId="{BB786C5B-7246-4761-A0EA-452A147A91A9}" type="parTrans" cxnId="{4FED152D-CC2F-4FF5-A910-35EBD094A92C}">
      <dgm:prSet/>
      <dgm:spPr/>
      <dgm:t>
        <a:bodyPr/>
        <a:lstStyle/>
        <a:p>
          <a:endParaRPr lang="es-PE"/>
        </a:p>
      </dgm:t>
    </dgm:pt>
    <dgm:pt modelId="{B73581BC-3190-4886-B97E-2005719B3F9E}" type="sibTrans" cxnId="{4FED152D-CC2F-4FF5-A910-35EBD094A92C}">
      <dgm:prSet/>
      <dgm:spPr/>
      <dgm:t>
        <a:bodyPr/>
        <a:lstStyle/>
        <a:p>
          <a:endParaRPr lang="es-PE"/>
        </a:p>
      </dgm:t>
    </dgm:pt>
    <dgm:pt modelId="{87C852AC-04ED-4398-95EC-17D51883B72C}">
      <dgm:prSet phldrT="[Texto]" custT="1"/>
      <dgm:spPr>
        <a:solidFill>
          <a:srgbClr val="3366CC"/>
        </a:solidFill>
      </dgm:spPr>
      <dgm:t>
        <a:bodyPr/>
        <a:lstStyle/>
        <a:p>
          <a:r>
            <a:rPr lang="es-PE" sz="2100" dirty="0"/>
            <a:t>Diseño del soporte de micrófonos</a:t>
          </a:r>
        </a:p>
      </dgm:t>
    </dgm:pt>
    <dgm:pt modelId="{7701D528-732D-4B0A-A234-2A4B16996D3E}" type="parTrans" cxnId="{F10E1D8B-57E7-4C42-B0D5-9132D4E9CDEE}">
      <dgm:prSet/>
      <dgm:spPr/>
      <dgm:t>
        <a:bodyPr/>
        <a:lstStyle/>
        <a:p>
          <a:endParaRPr lang="es-PE"/>
        </a:p>
      </dgm:t>
    </dgm:pt>
    <dgm:pt modelId="{53712A09-F9C8-4994-815C-CF8453DAA930}" type="sibTrans" cxnId="{F10E1D8B-57E7-4C42-B0D5-9132D4E9CDEE}">
      <dgm:prSet/>
      <dgm:spPr/>
      <dgm:t>
        <a:bodyPr/>
        <a:lstStyle/>
        <a:p>
          <a:endParaRPr lang="es-PE"/>
        </a:p>
      </dgm:t>
    </dgm:pt>
    <dgm:pt modelId="{668B45D2-380C-4147-B571-280FF4DEC967}">
      <dgm:prSet phldrT="[Texto]" custT="1"/>
      <dgm:spPr>
        <a:solidFill>
          <a:srgbClr val="0C265D"/>
        </a:solidFill>
      </dgm:spPr>
      <dgm:t>
        <a:bodyPr/>
        <a:lstStyle/>
        <a:p>
          <a:r>
            <a:rPr lang="es-PE" sz="2100" dirty="0"/>
            <a:t>Cableado y montaje interno</a:t>
          </a:r>
        </a:p>
      </dgm:t>
    </dgm:pt>
    <dgm:pt modelId="{A5C9A93D-6FCE-40D0-B276-29BCB6068404}" type="parTrans" cxnId="{A451284D-02F0-4BAE-96FB-BD9EF8029A79}">
      <dgm:prSet/>
      <dgm:spPr/>
      <dgm:t>
        <a:bodyPr/>
        <a:lstStyle/>
        <a:p>
          <a:endParaRPr lang="es-PE"/>
        </a:p>
      </dgm:t>
    </dgm:pt>
    <dgm:pt modelId="{1840DD02-C67A-4570-81AA-9F7C02C17905}" type="sibTrans" cxnId="{A451284D-02F0-4BAE-96FB-BD9EF8029A79}">
      <dgm:prSet/>
      <dgm:spPr/>
      <dgm:t>
        <a:bodyPr/>
        <a:lstStyle/>
        <a:p>
          <a:endParaRPr lang="es-PE"/>
        </a:p>
      </dgm:t>
    </dgm:pt>
    <dgm:pt modelId="{92625476-E53A-4341-97AF-40F6330D29A7}">
      <dgm:prSet phldrT="[Texto]" custT="1"/>
      <dgm:spPr>
        <a:solidFill>
          <a:srgbClr val="3366CC"/>
        </a:solidFill>
      </dgm:spPr>
      <dgm:t>
        <a:bodyPr/>
        <a:lstStyle/>
        <a:p>
          <a:r>
            <a:rPr lang="es-PE" sz="2100" dirty="0"/>
            <a:t>Ensamblaje final del prototipo</a:t>
          </a:r>
        </a:p>
      </dgm:t>
    </dgm:pt>
    <dgm:pt modelId="{C81F4A76-55D1-4728-8CCF-DAB7F7215FCB}" type="parTrans" cxnId="{4060CA76-0E00-41C3-A1B9-DD058C32070D}">
      <dgm:prSet/>
      <dgm:spPr/>
      <dgm:t>
        <a:bodyPr/>
        <a:lstStyle/>
        <a:p>
          <a:endParaRPr lang="es-PE"/>
        </a:p>
      </dgm:t>
    </dgm:pt>
    <dgm:pt modelId="{F141996B-1078-47A8-9C8C-E98EB19E3E2E}" type="sibTrans" cxnId="{4060CA76-0E00-41C3-A1B9-DD058C32070D}">
      <dgm:prSet/>
      <dgm:spPr/>
      <dgm:t>
        <a:bodyPr/>
        <a:lstStyle/>
        <a:p>
          <a:endParaRPr lang="es-PE"/>
        </a:p>
      </dgm:t>
    </dgm:pt>
    <dgm:pt modelId="{DD212079-5182-47F5-9488-736AC3C41079}" type="pres">
      <dgm:prSet presAssocID="{414F1673-5BA6-477D-997F-2684712FF71E}" presName="Name0" presStyleCnt="0">
        <dgm:presLayoutVars>
          <dgm:dir/>
          <dgm:animLvl val="lvl"/>
          <dgm:resizeHandles val="exact"/>
        </dgm:presLayoutVars>
      </dgm:prSet>
      <dgm:spPr/>
    </dgm:pt>
    <dgm:pt modelId="{4DD8E121-74B3-43F6-AAC0-EBC73C19D993}" type="pres">
      <dgm:prSet presAssocID="{E7E7CCA7-AABD-4300-940D-5CAF383419B5}" presName="parTxOnly" presStyleLbl="node1" presStyleIdx="0" presStyleCnt="4" custScaleX="41011" custScaleY="55042" custLinFactNeighborY="315">
        <dgm:presLayoutVars>
          <dgm:chMax val="0"/>
          <dgm:chPref val="0"/>
          <dgm:bulletEnabled val="1"/>
        </dgm:presLayoutVars>
      </dgm:prSet>
      <dgm:spPr/>
    </dgm:pt>
    <dgm:pt modelId="{B3C38C92-B158-4641-9F50-B3139E80A0E2}" type="pres">
      <dgm:prSet presAssocID="{B73581BC-3190-4886-B97E-2005719B3F9E}" presName="parTxOnlySpace" presStyleCnt="0"/>
      <dgm:spPr/>
    </dgm:pt>
    <dgm:pt modelId="{16ED8FF7-485E-40F1-B955-F3507EE73EF3}" type="pres">
      <dgm:prSet presAssocID="{87C852AC-04ED-4398-95EC-17D51883B72C}" presName="parTxOnly" presStyleLbl="node1" presStyleIdx="1" presStyleCnt="4" custScaleX="38555" custScaleY="55042">
        <dgm:presLayoutVars>
          <dgm:chMax val="0"/>
          <dgm:chPref val="0"/>
          <dgm:bulletEnabled val="1"/>
        </dgm:presLayoutVars>
      </dgm:prSet>
      <dgm:spPr/>
    </dgm:pt>
    <dgm:pt modelId="{4A730656-89D7-402B-98C3-7AA7866C5FF1}" type="pres">
      <dgm:prSet presAssocID="{53712A09-F9C8-4994-815C-CF8453DAA930}" presName="parTxOnlySpace" presStyleCnt="0"/>
      <dgm:spPr/>
    </dgm:pt>
    <dgm:pt modelId="{AA82B5D4-D8B8-47FC-9F81-3680D109AD9C}" type="pres">
      <dgm:prSet presAssocID="{668B45D2-380C-4147-B571-280FF4DEC967}" presName="parTxOnly" presStyleLbl="node1" presStyleIdx="2" presStyleCnt="4" custScaleX="38555" custScaleY="55042">
        <dgm:presLayoutVars>
          <dgm:chMax val="0"/>
          <dgm:chPref val="0"/>
          <dgm:bulletEnabled val="1"/>
        </dgm:presLayoutVars>
      </dgm:prSet>
      <dgm:spPr/>
    </dgm:pt>
    <dgm:pt modelId="{FAC30340-64C6-4FE8-89F2-F6DE4E2B8804}" type="pres">
      <dgm:prSet presAssocID="{1840DD02-C67A-4570-81AA-9F7C02C17905}" presName="parTxOnlySpace" presStyleCnt="0"/>
      <dgm:spPr/>
    </dgm:pt>
    <dgm:pt modelId="{C13A3CDC-0770-4198-97D0-55113866E162}" type="pres">
      <dgm:prSet presAssocID="{92625476-E53A-4341-97AF-40F6330D29A7}" presName="parTxOnly" presStyleLbl="node1" presStyleIdx="3" presStyleCnt="4" custScaleX="38555" custScaleY="55042" custLinFactNeighborX="11023" custLinFactNeighborY="-4895">
        <dgm:presLayoutVars>
          <dgm:chMax val="0"/>
          <dgm:chPref val="0"/>
          <dgm:bulletEnabled val="1"/>
        </dgm:presLayoutVars>
      </dgm:prSet>
      <dgm:spPr/>
    </dgm:pt>
  </dgm:ptLst>
  <dgm:cxnLst>
    <dgm:cxn modelId="{1DCC8A28-1A6E-4710-B19C-FBA0A9F212FF}" type="presOf" srcId="{E7E7CCA7-AABD-4300-940D-5CAF383419B5}" destId="{4DD8E121-74B3-43F6-AAC0-EBC73C19D993}" srcOrd="0" destOrd="0" presId="urn:microsoft.com/office/officeart/2005/8/layout/chevron1"/>
    <dgm:cxn modelId="{4FED152D-CC2F-4FF5-A910-35EBD094A92C}" srcId="{414F1673-5BA6-477D-997F-2684712FF71E}" destId="{E7E7CCA7-AABD-4300-940D-5CAF383419B5}" srcOrd="0" destOrd="0" parTransId="{BB786C5B-7246-4761-A0EA-452A147A91A9}" sibTransId="{B73581BC-3190-4886-B97E-2005719B3F9E}"/>
    <dgm:cxn modelId="{E39A1A41-59C2-4F3C-B7B0-6B885EBB6F66}" type="presOf" srcId="{668B45D2-380C-4147-B571-280FF4DEC967}" destId="{AA82B5D4-D8B8-47FC-9F81-3680D109AD9C}" srcOrd="0" destOrd="0" presId="urn:microsoft.com/office/officeart/2005/8/layout/chevron1"/>
    <dgm:cxn modelId="{FDE3BB6C-E5AE-4B26-A733-3044B74D3DC4}" type="presOf" srcId="{414F1673-5BA6-477D-997F-2684712FF71E}" destId="{DD212079-5182-47F5-9488-736AC3C41079}" srcOrd="0" destOrd="0" presId="urn:microsoft.com/office/officeart/2005/8/layout/chevron1"/>
    <dgm:cxn modelId="{A451284D-02F0-4BAE-96FB-BD9EF8029A79}" srcId="{414F1673-5BA6-477D-997F-2684712FF71E}" destId="{668B45D2-380C-4147-B571-280FF4DEC967}" srcOrd="2" destOrd="0" parTransId="{A5C9A93D-6FCE-40D0-B276-29BCB6068404}" sibTransId="{1840DD02-C67A-4570-81AA-9F7C02C17905}"/>
    <dgm:cxn modelId="{4060CA76-0E00-41C3-A1B9-DD058C32070D}" srcId="{414F1673-5BA6-477D-997F-2684712FF71E}" destId="{92625476-E53A-4341-97AF-40F6330D29A7}" srcOrd="3" destOrd="0" parTransId="{C81F4A76-55D1-4728-8CCF-DAB7F7215FCB}" sibTransId="{F141996B-1078-47A8-9C8C-E98EB19E3E2E}"/>
    <dgm:cxn modelId="{30314559-A053-439C-B7E1-7FD155667ECC}" type="presOf" srcId="{92625476-E53A-4341-97AF-40F6330D29A7}" destId="{C13A3CDC-0770-4198-97D0-55113866E162}" srcOrd="0" destOrd="0" presId="urn:microsoft.com/office/officeart/2005/8/layout/chevron1"/>
    <dgm:cxn modelId="{F10E1D8B-57E7-4C42-B0D5-9132D4E9CDEE}" srcId="{414F1673-5BA6-477D-997F-2684712FF71E}" destId="{87C852AC-04ED-4398-95EC-17D51883B72C}" srcOrd="1" destOrd="0" parTransId="{7701D528-732D-4B0A-A234-2A4B16996D3E}" sibTransId="{53712A09-F9C8-4994-815C-CF8453DAA930}"/>
    <dgm:cxn modelId="{428EF4D1-C4A7-4CFA-8EDD-7113AAE14D20}" type="presOf" srcId="{87C852AC-04ED-4398-95EC-17D51883B72C}" destId="{16ED8FF7-485E-40F1-B955-F3507EE73EF3}" srcOrd="0" destOrd="0" presId="urn:microsoft.com/office/officeart/2005/8/layout/chevron1"/>
    <dgm:cxn modelId="{D67D9FA3-FC74-43B3-81B6-322B282907D9}" type="presParOf" srcId="{DD212079-5182-47F5-9488-736AC3C41079}" destId="{4DD8E121-74B3-43F6-AAC0-EBC73C19D993}" srcOrd="0" destOrd="0" presId="urn:microsoft.com/office/officeart/2005/8/layout/chevron1"/>
    <dgm:cxn modelId="{048EBB89-D7E3-482D-85FC-9EE58BC80BBA}" type="presParOf" srcId="{DD212079-5182-47F5-9488-736AC3C41079}" destId="{B3C38C92-B158-4641-9F50-B3139E80A0E2}" srcOrd="1" destOrd="0" presId="urn:microsoft.com/office/officeart/2005/8/layout/chevron1"/>
    <dgm:cxn modelId="{C4590779-8D98-4372-A0F2-603FC400C81A}" type="presParOf" srcId="{DD212079-5182-47F5-9488-736AC3C41079}" destId="{16ED8FF7-485E-40F1-B955-F3507EE73EF3}" srcOrd="2" destOrd="0" presId="urn:microsoft.com/office/officeart/2005/8/layout/chevron1"/>
    <dgm:cxn modelId="{B8342582-4FF8-44F6-A779-4B8E34C18D89}" type="presParOf" srcId="{DD212079-5182-47F5-9488-736AC3C41079}" destId="{4A730656-89D7-402B-98C3-7AA7866C5FF1}" srcOrd="3" destOrd="0" presId="urn:microsoft.com/office/officeart/2005/8/layout/chevron1"/>
    <dgm:cxn modelId="{B58C73B7-0215-4CFD-B5C7-297CC17328A3}" type="presParOf" srcId="{DD212079-5182-47F5-9488-736AC3C41079}" destId="{AA82B5D4-D8B8-47FC-9F81-3680D109AD9C}" srcOrd="4" destOrd="0" presId="urn:microsoft.com/office/officeart/2005/8/layout/chevron1"/>
    <dgm:cxn modelId="{BC8686C8-B3A8-4AD9-8D78-1D8BF8B979A6}" type="presParOf" srcId="{DD212079-5182-47F5-9488-736AC3C41079}" destId="{FAC30340-64C6-4FE8-89F2-F6DE4E2B8804}" srcOrd="5" destOrd="0" presId="urn:microsoft.com/office/officeart/2005/8/layout/chevron1"/>
    <dgm:cxn modelId="{05C1510A-3E3B-482F-96D5-5165221F2B4B}" type="presParOf" srcId="{DD212079-5182-47F5-9488-736AC3C41079}" destId="{C13A3CDC-0770-4198-97D0-55113866E162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D8E121-74B3-43F6-AAC0-EBC73C19D993}">
      <dsp:nvSpPr>
        <dsp:cNvPr id="0" name=""/>
        <dsp:cNvSpPr/>
      </dsp:nvSpPr>
      <dsp:spPr>
        <a:xfrm>
          <a:off x="2271" y="555890"/>
          <a:ext cx="3378543" cy="1361151"/>
        </a:xfrm>
        <a:prstGeom prst="chevron">
          <a:avLst/>
        </a:prstGeom>
        <a:solidFill>
          <a:srgbClr val="0C26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100" kern="1200" dirty="0"/>
            <a:t>Definición de la geometría</a:t>
          </a:r>
        </a:p>
      </dsp:txBody>
      <dsp:txXfrm>
        <a:off x="682847" y="555890"/>
        <a:ext cx="2017392" cy="1361151"/>
      </dsp:txXfrm>
    </dsp:sp>
    <dsp:sp modelId="{16ED8FF7-485E-40F1-B955-F3507EE73EF3}">
      <dsp:nvSpPr>
        <dsp:cNvPr id="0" name=""/>
        <dsp:cNvSpPr/>
      </dsp:nvSpPr>
      <dsp:spPr>
        <a:xfrm>
          <a:off x="2504523" y="555890"/>
          <a:ext cx="3378543" cy="1361151"/>
        </a:xfrm>
        <a:prstGeom prst="chevron">
          <a:avLst/>
        </a:prstGeom>
        <a:solidFill>
          <a:srgbClr val="3366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100" kern="1200" dirty="0"/>
            <a:t>Modelado 3D</a:t>
          </a:r>
        </a:p>
      </dsp:txBody>
      <dsp:txXfrm>
        <a:off x="3185099" y="555890"/>
        <a:ext cx="2017392" cy="1361151"/>
      </dsp:txXfrm>
    </dsp:sp>
    <dsp:sp modelId="{AA82B5D4-D8B8-47FC-9F81-3680D109AD9C}">
      <dsp:nvSpPr>
        <dsp:cNvPr id="0" name=""/>
        <dsp:cNvSpPr/>
      </dsp:nvSpPr>
      <dsp:spPr>
        <a:xfrm>
          <a:off x="5006775" y="555890"/>
          <a:ext cx="3378543" cy="1361151"/>
        </a:xfrm>
        <a:prstGeom prst="chevron">
          <a:avLst/>
        </a:prstGeom>
        <a:solidFill>
          <a:srgbClr val="0C26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26670" rIns="26670" bIns="2667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000" kern="1200" dirty="0"/>
            <a:t>Impresión e integración</a:t>
          </a:r>
        </a:p>
      </dsp:txBody>
      <dsp:txXfrm>
        <a:off x="5687351" y="555890"/>
        <a:ext cx="2017392" cy="1361151"/>
      </dsp:txXfrm>
    </dsp:sp>
    <dsp:sp modelId="{C13A3CDC-0770-4198-97D0-55113866E162}">
      <dsp:nvSpPr>
        <dsp:cNvPr id="0" name=""/>
        <dsp:cNvSpPr/>
      </dsp:nvSpPr>
      <dsp:spPr>
        <a:xfrm>
          <a:off x="7509026" y="555890"/>
          <a:ext cx="3378543" cy="1361151"/>
        </a:xfrm>
        <a:prstGeom prst="chevron">
          <a:avLst/>
        </a:prstGeom>
        <a:solidFill>
          <a:srgbClr val="3366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010" tIns="25337" rIns="25337" bIns="25337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900" kern="1200" dirty="0"/>
            <a:t>Validación</a:t>
          </a:r>
        </a:p>
      </dsp:txBody>
      <dsp:txXfrm>
        <a:off x="8189602" y="555890"/>
        <a:ext cx="2017392" cy="13611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D8E121-74B3-43F6-AAC0-EBC73C19D993}">
      <dsp:nvSpPr>
        <dsp:cNvPr id="0" name=""/>
        <dsp:cNvSpPr/>
      </dsp:nvSpPr>
      <dsp:spPr>
        <a:xfrm>
          <a:off x="2434" y="0"/>
          <a:ext cx="3523979" cy="1466934"/>
        </a:xfrm>
        <a:prstGeom prst="chevron">
          <a:avLst/>
        </a:prstGeom>
        <a:solidFill>
          <a:srgbClr val="0C26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100" kern="1200" dirty="0"/>
            <a:t>Diseño de la placa de interconexión</a:t>
          </a:r>
        </a:p>
      </dsp:txBody>
      <dsp:txXfrm>
        <a:off x="735901" y="0"/>
        <a:ext cx="2057045" cy="1466934"/>
      </dsp:txXfrm>
    </dsp:sp>
    <dsp:sp modelId="{16ED8FF7-485E-40F1-B955-F3507EE73EF3}">
      <dsp:nvSpPr>
        <dsp:cNvPr id="0" name=""/>
        <dsp:cNvSpPr/>
      </dsp:nvSpPr>
      <dsp:spPr>
        <a:xfrm>
          <a:off x="2667137" y="0"/>
          <a:ext cx="3312940" cy="1466934"/>
        </a:xfrm>
        <a:prstGeom prst="chevron">
          <a:avLst/>
        </a:prstGeom>
        <a:solidFill>
          <a:srgbClr val="3366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100" kern="1200" dirty="0"/>
            <a:t>Diseño del soporte de micrófonos</a:t>
          </a:r>
        </a:p>
      </dsp:txBody>
      <dsp:txXfrm>
        <a:off x="3400604" y="0"/>
        <a:ext cx="1846006" cy="1466934"/>
      </dsp:txXfrm>
    </dsp:sp>
    <dsp:sp modelId="{AA82B5D4-D8B8-47FC-9F81-3680D109AD9C}">
      <dsp:nvSpPr>
        <dsp:cNvPr id="0" name=""/>
        <dsp:cNvSpPr/>
      </dsp:nvSpPr>
      <dsp:spPr>
        <a:xfrm>
          <a:off x="5120801" y="0"/>
          <a:ext cx="3312940" cy="1466934"/>
        </a:xfrm>
        <a:prstGeom prst="chevron">
          <a:avLst/>
        </a:prstGeom>
        <a:solidFill>
          <a:srgbClr val="0C265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100" kern="1200" dirty="0"/>
            <a:t>Cableado y montaje interno</a:t>
          </a:r>
        </a:p>
      </dsp:txBody>
      <dsp:txXfrm>
        <a:off x="5854268" y="0"/>
        <a:ext cx="1846006" cy="1466934"/>
      </dsp:txXfrm>
    </dsp:sp>
    <dsp:sp modelId="{C13A3CDC-0770-4198-97D0-55113866E162}">
      <dsp:nvSpPr>
        <dsp:cNvPr id="0" name=""/>
        <dsp:cNvSpPr/>
      </dsp:nvSpPr>
      <dsp:spPr>
        <a:xfrm>
          <a:off x="7576901" y="0"/>
          <a:ext cx="3312940" cy="1466934"/>
        </a:xfrm>
        <a:prstGeom prst="chevron">
          <a:avLst/>
        </a:prstGeom>
        <a:solidFill>
          <a:srgbClr val="3366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011" tIns="28004" rIns="28004" bIns="28004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2100" kern="1200" dirty="0"/>
            <a:t>Ensamblaje final del prototipo</a:t>
          </a:r>
        </a:p>
      </dsp:txBody>
      <dsp:txXfrm>
        <a:off x="8310368" y="0"/>
        <a:ext cx="1846006" cy="14669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8CDABC-4708-4E8B-8F74-5AC24502CCA7}" type="datetimeFigureOut">
              <a:rPr lang="es-PE" smtClean="0"/>
              <a:t>20/07/2026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739910-3D17-4C36-8EE1-448360C3346B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06324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F4AD71-8830-4070-BD4B-AF53D75B5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BD9BE4D-CA74-4B7C-A579-141A4B027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B13EC1D-C722-49B4-94C9-4E98EECEC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594E0B-24AE-4412-9047-10C893EBB6F9}" type="datetime1">
              <a:rPr lang="es-PE" smtClean="0"/>
              <a:t>20/07/2026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758E02-92CD-4268-8B3E-11C888339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29BE41-F491-438C-96F3-9725B00A5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2BD5-5F70-4C75-B973-2A6246320E7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86516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F5F288-4242-4062-8ACA-D3A56E40D4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5CB2A1-6AB0-45CC-BB66-06D9BC442C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8DCFBC0-4B6C-4D7E-8907-29961D017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282E36-9C41-4B41-9C47-6424CD57C62E}" type="datetime1">
              <a:rPr lang="es-PE" smtClean="0"/>
              <a:t>20/07/2026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670F212-A0B6-4A01-863E-4A6FDF300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7B3B77-FAF5-4099-B665-B2D940BE8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2BD5-5F70-4C75-B973-2A6246320E7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656485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E88000-84DB-40B4-9214-35ED514B0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33CFC40-7B47-4ADB-B9FB-B581A6C5E7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CC585D-EAAE-4F7E-9C23-E753C29A1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79879-B90D-4163-AA1D-231CE6B0B685}" type="datetime1">
              <a:rPr lang="es-PE" smtClean="0"/>
              <a:t>20/07/2026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C54C8D0-DAE8-417C-B82E-84AA163B7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E09AAF-21C8-443D-872C-D18722F39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2BD5-5F70-4C75-B973-2A6246320E7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108696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CA0D88-0EA4-4B28-8C11-DCD9BD9F7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62AAFB1-8841-4B73-84C6-51B1A439C5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091CF52-BCC7-4CEA-90B5-1DD7B83F74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D4EE685-BB98-4622-AC3E-89B9512AA4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2D67A-AD26-4004-8C92-559A5D9FE892}" type="datetime1">
              <a:rPr lang="es-PE" smtClean="0"/>
              <a:t>20/07/2026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E4A8992-B08B-4F8F-93CC-08E7CACC4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DC35730-A1E2-41B1-A1E2-65D7D210B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2BD5-5F70-4C75-B973-2A6246320E7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22547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D6E6F8-7C1E-419B-9AD4-AD0B671790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725CA2B-8E4A-4C65-9FA3-2AAF5B2520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987D8CE-4219-4DF2-B5F5-A2B140AE09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0081740-C8FA-4E1E-9262-1C47599FCF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732FAFC7-7D0F-4DF5-967B-95DAB54592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678DBC83-7111-47EA-9A8E-AD9F37BB6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15262-D74B-46BC-BB64-E6CF9600FAE5}" type="datetime1">
              <a:rPr lang="es-PE" smtClean="0"/>
              <a:t>20/07/2026</a:t>
            </a:fld>
            <a:endParaRPr lang="es-PE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F08D9B44-A4A1-4CF5-B9C0-61F6929B24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6F7220E-3284-41C4-AAC5-B630CF57B8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2BD5-5F70-4C75-B973-2A6246320E7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49371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0407C5-7BBD-4876-AF00-5F0364B67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EFF8CB2C-0C63-4BD5-881D-27A187CD9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9761F2-709A-4E61-9B1F-75C1A26EDE69}" type="datetime1">
              <a:rPr lang="es-PE" smtClean="0"/>
              <a:t>20/07/2026</a:t>
            </a:fld>
            <a:endParaRPr lang="es-PE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12F51E69-8C3F-4AC9-B726-39035F90C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E5D47DA7-AA9A-4360-8B43-C7F6C038A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2BD5-5F70-4C75-B973-2A6246320E7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43138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02DC05B-BD7F-451F-9B53-0AEFAEF5B3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9A55A-5FC7-4A45-A25B-D30CE638E081}" type="datetime1">
              <a:rPr lang="es-PE" smtClean="0"/>
              <a:t>20/07/2026</a:t>
            </a:fld>
            <a:endParaRPr lang="es-PE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C157328F-02FB-4DC5-82DB-89EBE3E4E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C9FDDAB-E298-4D8F-9620-E4DB58405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2BD5-5F70-4C75-B973-2A6246320E7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5948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078792-8825-4604-B76C-D0BF69FB0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6564F93-AAE9-4392-8C78-8CC797F62C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88D5552-10B6-4683-A4F6-DC6FB494F0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BBAF36A-4FDA-43D7-A38B-1FE405515C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143F8-0263-4BF4-89AD-A58BBCE6981D}" type="datetime1">
              <a:rPr lang="es-PE" smtClean="0"/>
              <a:t>20/07/2026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97F22E6-452E-48DF-BD48-D93890C727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F7FF584-8C57-4F40-AE00-A577EEEBF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2BD5-5F70-4C75-B973-2A6246320E7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8629292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9CF3D7-53C1-4F12-825C-D9AFA0A6D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D3FF5506-3C2E-4577-AE93-27851C33C87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49BE1DF-7E99-4487-B054-FBD439A3C0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D40DA82-3470-4E2E-9C86-E5802873D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87C2C3-23A1-4DB3-8317-E3AFABDD0813}" type="datetime1">
              <a:rPr lang="es-PE" smtClean="0"/>
              <a:t>20/07/2026</a:t>
            </a:fld>
            <a:endParaRPr lang="es-PE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23B80FE-B1B8-4090-BFB5-EC2166AA2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93E0057-1426-450C-8C95-78C1E227D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2BD5-5F70-4C75-B973-2A6246320E7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3170134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8605C0-99B2-48E6-B8F7-FF993395B4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A3CF99D-3F39-4375-A535-8FACA6A68A0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D88E53-B873-4924-A2F1-BD4EBDA4E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0CE1E3-8223-4260-88B7-996C945FF590}" type="datetime1">
              <a:rPr lang="es-PE" smtClean="0"/>
              <a:t>20/07/2026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2D537F0-AB9D-450A-AEC4-4D10A7A1E2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2029F2-A4F7-4A80-B530-B2FE609EC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2BD5-5F70-4C75-B973-2A6246320E7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968970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0A02347-A771-4700-B670-2BAD39623A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4ACDF92-68BF-4FCD-A61D-8D2AFD50D3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A09E094-13B5-4D54-B9D4-1E49B613D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FDE080-7E01-459C-AD7C-F82530FC20C0}" type="datetime1">
              <a:rPr lang="es-PE" smtClean="0"/>
              <a:t>20/07/2026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13FDDB-54A9-47A3-B545-15E7443B9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A625238-C00F-4A68-A795-82ADD84EC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262BD5-5F70-4C75-B973-2A6246320E7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171931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601C2A6-5421-485A-B591-828F3ABAF6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45F544F-DE8C-4C89-90A7-553190BC21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E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71D1F4A-7E62-4AED-91A4-C437FE4A0E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62E3B-57B3-4446-B2DB-833A0D678B33}" type="datetime1">
              <a:rPr lang="es-PE" smtClean="0"/>
              <a:t>20/07/2026</a:t>
            </a:fld>
            <a:endParaRPr lang="es-PE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A8E307-4D53-415E-A573-69525FF601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909C758-7518-42B6-9464-7267DCB48D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262BD5-5F70-4C75-B973-2A6246320E7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8700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hyperlink" Target="https://naylampmechatronics.com/audio-sonido/1037-microfono-i2s-inmp441.html?utm_source=chatgpt.com" TargetMode="External"/><Relationship Id="rId4" Type="http://schemas.openxmlformats.org/officeDocument/2006/relationships/hyperlink" Target="https://www.st.com/en/evaluation-tools/nucleo-h755zi-q.html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31.pn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0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260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34.png"/><Relationship Id="rId7" Type="http://schemas.openxmlformats.org/officeDocument/2006/relationships/diagramColors" Target="../diagrams/colors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37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36.png"/><Relationship Id="rId4" Type="http://schemas.openxmlformats.org/officeDocument/2006/relationships/diagramData" Target="../diagrams/data2.xml"/><Relationship Id="rId9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5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11" Type="http://schemas.openxmlformats.org/officeDocument/2006/relationships/image" Target="../media/image53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186A9032-378D-4341-BA5E-1059429AA5D6}"/>
              </a:ext>
            </a:extLst>
          </p:cNvPr>
          <p:cNvSpPr txBox="1"/>
          <p:nvPr/>
        </p:nvSpPr>
        <p:spPr>
          <a:xfrm>
            <a:off x="2027339" y="1786855"/>
            <a:ext cx="8137321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0C265D"/>
                </a:solidFill>
              </a:rPr>
              <a:t>Diseño de un arreglo de micrófonos esférico para la localización de fuentes de voz mediante técnicas de beamforming, para robots de asistencia.</a:t>
            </a:r>
            <a:endParaRPr lang="es-PE" sz="3200" b="1" dirty="0">
              <a:solidFill>
                <a:srgbClr val="0C265D"/>
              </a:solidFill>
            </a:endParaRPr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1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02F396E9-8B1D-4391-BBCB-368DD4FA6EE9}"/>
              </a:ext>
            </a:extLst>
          </p:cNvPr>
          <p:cNvSpPr txBox="1"/>
          <p:nvPr/>
        </p:nvSpPr>
        <p:spPr>
          <a:xfrm>
            <a:off x="3805084" y="4438445"/>
            <a:ext cx="458182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dirty="0"/>
              <a:t>Tesista: Jorge Alonso Flores Morón</a:t>
            </a:r>
          </a:p>
          <a:p>
            <a:pPr algn="ctr"/>
            <a:r>
              <a:rPr lang="es-MX" sz="2000" dirty="0"/>
              <a:t>Asesor: Dr. Alexis José Meneses Carnero</a:t>
            </a:r>
          </a:p>
          <a:p>
            <a:pPr algn="ctr"/>
            <a:endParaRPr lang="es-MX" sz="2000" dirty="0"/>
          </a:p>
          <a:p>
            <a:pPr algn="ctr"/>
            <a:r>
              <a:rPr lang="es-MX" sz="2000" dirty="0"/>
              <a:t>Lima, 2026</a:t>
            </a:r>
          </a:p>
          <a:p>
            <a:pPr algn="ctr"/>
            <a:endParaRPr lang="es-PE" sz="2000" dirty="0"/>
          </a:p>
        </p:txBody>
      </p: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5B96114D-3434-4C90-81E1-B527439C355C}"/>
              </a:ext>
            </a:extLst>
          </p:cNvPr>
          <p:cNvCxnSpPr>
            <a:cxnSpLocks/>
          </p:cNvCxnSpPr>
          <p:nvPr/>
        </p:nvCxnSpPr>
        <p:spPr>
          <a:xfrm>
            <a:off x="2027339" y="4067867"/>
            <a:ext cx="8137321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n 18">
            <a:extLst>
              <a:ext uri="{FF2B5EF4-FFF2-40B4-BE49-F238E27FC236}">
                <a16:creationId xmlns:a16="http://schemas.microsoft.com/office/drawing/2014/main" id="{78B8072A-19DE-45DC-920C-93D3AD7B3C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475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2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DA6D8D4-EF27-4397-A03E-3E5B4208B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E3337E6B-2D37-437B-8DCD-AC272160C147}"/>
              </a:ext>
            </a:extLst>
          </p:cNvPr>
          <p:cNvSpPr txBox="1"/>
          <p:nvPr/>
        </p:nvSpPr>
        <p:spPr>
          <a:xfrm>
            <a:off x="140495" y="696286"/>
            <a:ext cx="17470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0C265D"/>
                </a:solidFill>
              </a:rPr>
              <a:t>Contexto</a:t>
            </a:r>
            <a:endParaRPr lang="es-PE" sz="3200" b="1" dirty="0">
              <a:solidFill>
                <a:srgbClr val="0C265D"/>
              </a:solidFill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30D21F1F-A228-42C4-AFA1-C2F3F8A83A85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162866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>
            <a:extLst>
              <a:ext uri="{FF2B5EF4-FFF2-40B4-BE49-F238E27FC236}">
                <a16:creationId xmlns:a16="http://schemas.microsoft.com/office/drawing/2014/main" id="{23E12BEF-94FA-43CB-A7FC-B0D644C56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305" y="1635794"/>
            <a:ext cx="4573588" cy="336626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087AF1A4-5FE6-42DC-8F1D-55CFE575247F}"/>
              </a:ext>
            </a:extLst>
          </p:cNvPr>
          <p:cNvSpPr/>
          <p:nvPr/>
        </p:nvSpPr>
        <p:spPr>
          <a:xfrm>
            <a:off x="0" y="5861632"/>
            <a:ext cx="12192000" cy="624600"/>
          </a:xfrm>
          <a:prstGeom prst="rect">
            <a:avLst/>
          </a:prstGeom>
          <a:noFill/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9B45F31D-89D5-451C-B11F-127745FD8690}"/>
              </a:ext>
            </a:extLst>
          </p:cNvPr>
          <p:cNvSpPr txBox="1"/>
          <p:nvPr/>
        </p:nvSpPr>
        <p:spPr>
          <a:xfrm>
            <a:off x="1409351" y="5147373"/>
            <a:ext cx="2881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Robot de asistencia </a:t>
            </a:r>
            <a:r>
              <a:rPr lang="es-PE" dirty="0" err="1"/>
              <a:t>Qhali</a:t>
            </a:r>
            <a:r>
              <a:rPr lang="es-PE" dirty="0"/>
              <a:t> [1]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322D773A-EE61-402F-BCAD-657A1869D8EC}"/>
              </a:ext>
            </a:extLst>
          </p:cNvPr>
          <p:cNvSpPr txBox="1"/>
          <p:nvPr/>
        </p:nvSpPr>
        <p:spPr>
          <a:xfrm>
            <a:off x="-50143" y="5801646"/>
            <a:ext cx="1219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100" b="1" dirty="0"/>
              <a:t>[1] </a:t>
            </a:r>
            <a:r>
              <a:rPr lang="es-PE" sz="1100" dirty="0"/>
              <a:t>G. Pérez-</a:t>
            </a:r>
            <a:r>
              <a:rPr lang="es-PE" sz="1100" dirty="0" err="1"/>
              <a:t>Zuñiga</a:t>
            </a:r>
            <a:r>
              <a:rPr lang="es-PE" sz="1100" dirty="0"/>
              <a:t>, D. Arce, S. </a:t>
            </a:r>
            <a:r>
              <a:rPr lang="es-PE" sz="1100" dirty="0" err="1"/>
              <a:t>Gibaja</a:t>
            </a:r>
            <a:r>
              <a:rPr lang="es-PE" sz="1100" dirty="0"/>
              <a:t>, M. Alvites, C. Cano, M. Bustamante, I. </a:t>
            </a:r>
            <a:r>
              <a:rPr lang="es-PE" sz="1100" dirty="0" err="1"/>
              <a:t>Horna</a:t>
            </a:r>
            <a:r>
              <a:rPr lang="es-PE" sz="1100" dirty="0"/>
              <a:t>, R. Paredes y F. Cuellar, “</a:t>
            </a:r>
            <a:r>
              <a:rPr lang="es-PE" sz="1100" dirty="0" err="1"/>
              <a:t>Qhali</a:t>
            </a:r>
            <a:r>
              <a:rPr lang="es-PE" sz="1100" dirty="0"/>
              <a:t>: A </a:t>
            </a:r>
            <a:r>
              <a:rPr lang="es-PE" sz="1100" dirty="0" err="1"/>
              <a:t>Humanoid</a:t>
            </a:r>
            <a:r>
              <a:rPr lang="es-PE" sz="1100" dirty="0"/>
              <a:t> Robot </a:t>
            </a:r>
            <a:r>
              <a:rPr lang="es-PE" sz="1100" dirty="0" err="1"/>
              <a:t>for</a:t>
            </a:r>
            <a:r>
              <a:rPr lang="es-PE" sz="1100" dirty="0"/>
              <a:t> </a:t>
            </a:r>
            <a:r>
              <a:rPr lang="es-PE" sz="1100" dirty="0" err="1"/>
              <a:t>Assisting</a:t>
            </a:r>
            <a:r>
              <a:rPr lang="es-PE" sz="1100" dirty="0"/>
              <a:t> in Mental </a:t>
            </a:r>
            <a:r>
              <a:rPr lang="es-PE" sz="1100" dirty="0" err="1"/>
              <a:t>Health</a:t>
            </a:r>
            <a:r>
              <a:rPr lang="es-PE" sz="1100" dirty="0"/>
              <a:t> </a:t>
            </a:r>
            <a:r>
              <a:rPr lang="es-PE" sz="1100" dirty="0" err="1"/>
              <a:t>Treatment</a:t>
            </a:r>
            <a:r>
              <a:rPr lang="es-PE" sz="1100" dirty="0"/>
              <a:t>,” </a:t>
            </a:r>
            <a:r>
              <a:rPr lang="es-PE" sz="1100" dirty="0" err="1"/>
              <a:t>Sensors</a:t>
            </a:r>
            <a:r>
              <a:rPr lang="es-PE" sz="1100" dirty="0"/>
              <a:t>, vol. 24, no. 4, art. 1321, Feb. 2024, </a:t>
            </a:r>
            <a:r>
              <a:rPr lang="es-PE" sz="1100" dirty="0" err="1"/>
              <a:t>doi</a:t>
            </a:r>
            <a:r>
              <a:rPr lang="es-PE" sz="1100" dirty="0"/>
              <a:t>: 10.3390/s24041321.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271655EF-640F-4270-BC90-79F99FA682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27817" y="1635794"/>
            <a:ext cx="5517597" cy="339175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F0E2C6BE-30AC-4458-A8AE-80C0564ECD61}"/>
              </a:ext>
            </a:extLst>
          </p:cNvPr>
          <p:cNvSpPr txBox="1"/>
          <p:nvPr/>
        </p:nvSpPr>
        <p:spPr>
          <a:xfrm>
            <a:off x="6830974" y="5147373"/>
            <a:ext cx="41978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dirty="0"/>
              <a:t>Tipos de interacción humano-máquina [2]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F03E35AB-9459-4ABB-92CA-64B221B0C847}"/>
              </a:ext>
            </a:extLst>
          </p:cNvPr>
          <p:cNvSpPr txBox="1"/>
          <p:nvPr/>
        </p:nvSpPr>
        <p:spPr>
          <a:xfrm>
            <a:off x="-58374" y="6092271"/>
            <a:ext cx="123087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100" b="1" dirty="0"/>
              <a:t>[2]</a:t>
            </a:r>
            <a:r>
              <a:rPr lang="es-PE" sz="1200" b="1" i="0" dirty="0">
                <a:effectLst/>
              </a:rPr>
              <a:t> </a:t>
            </a:r>
            <a:r>
              <a:rPr lang="es-PE" sz="1200" b="0" i="0" dirty="0">
                <a:effectLst/>
              </a:rPr>
              <a:t>P. M. A. M. A. Y., N. E., B. J. G., N. I., E. M. and S. S. R., "Human-Machine </a:t>
            </a:r>
            <a:r>
              <a:rPr lang="es-PE" sz="1200" b="0" i="0" dirty="0" err="1">
                <a:effectLst/>
              </a:rPr>
              <a:t>Interaction</a:t>
            </a:r>
            <a:r>
              <a:rPr lang="es-PE" sz="1200" b="0" i="0" dirty="0">
                <a:effectLst/>
              </a:rPr>
              <a:t>: </a:t>
            </a:r>
            <a:r>
              <a:rPr lang="es-PE" sz="1200" b="0" i="0" dirty="0" err="1">
                <a:effectLst/>
              </a:rPr>
              <a:t>Bridging</a:t>
            </a:r>
            <a:r>
              <a:rPr lang="es-PE" sz="1200" b="0" i="0" dirty="0">
                <a:effectLst/>
              </a:rPr>
              <a:t> </a:t>
            </a:r>
            <a:r>
              <a:rPr lang="es-PE" sz="1200" b="0" i="0" dirty="0" err="1">
                <a:effectLst/>
              </a:rPr>
              <a:t>Humans</a:t>
            </a:r>
            <a:r>
              <a:rPr lang="es-PE" sz="1200" b="0" i="0" dirty="0">
                <a:effectLst/>
              </a:rPr>
              <a:t> and </a:t>
            </a:r>
            <a:r>
              <a:rPr lang="es-PE" sz="1200" b="0" i="0" dirty="0" err="1">
                <a:effectLst/>
              </a:rPr>
              <a:t>Intelligent</a:t>
            </a:r>
            <a:r>
              <a:rPr lang="es-PE" sz="1200" b="0" i="0" dirty="0">
                <a:effectLst/>
              </a:rPr>
              <a:t> </a:t>
            </a:r>
            <a:r>
              <a:rPr lang="es-PE" sz="1200" b="0" i="0" dirty="0" err="1">
                <a:effectLst/>
              </a:rPr>
              <a:t>Systems,ïn</a:t>
            </a:r>
            <a:r>
              <a:rPr lang="es-PE" sz="1200" b="0" i="0" dirty="0">
                <a:effectLst/>
              </a:rPr>
              <a:t> </a:t>
            </a:r>
            <a:r>
              <a:rPr lang="es-PE" sz="1200" b="0" i="0" dirty="0" err="1">
                <a:effectLst/>
              </a:rPr>
              <a:t>Proc</a:t>
            </a:r>
            <a:r>
              <a:rPr lang="es-PE" sz="1200" b="0" i="0" dirty="0">
                <a:effectLst/>
              </a:rPr>
              <a:t>. 2025 11th International </a:t>
            </a:r>
            <a:r>
              <a:rPr lang="es-PE" sz="1200" b="0" i="0" dirty="0" err="1">
                <a:effectLst/>
              </a:rPr>
              <a:t>Conference</a:t>
            </a:r>
            <a:r>
              <a:rPr lang="es-PE" sz="1200" b="0" i="0" dirty="0">
                <a:effectLst/>
              </a:rPr>
              <a:t> </a:t>
            </a:r>
            <a:r>
              <a:rPr lang="es-PE" sz="1200" b="0" i="0" dirty="0" err="1">
                <a:effectLst/>
              </a:rPr>
              <a:t>onCommunication</a:t>
            </a:r>
            <a:r>
              <a:rPr lang="es-PE" sz="1200" b="0" i="0" dirty="0">
                <a:effectLst/>
              </a:rPr>
              <a:t> and </a:t>
            </a:r>
            <a:r>
              <a:rPr lang="es-PE" sz="1200" b="0" i="0" dirty="0" err="1">
                <a:effectLst/>
              </a:rPr>
              <a:t>Signal</a:t>
            </a:r>
            <a:r>
              <a:rPr lang="es-PE" sz="1200" b="0" i="0" dirty="0">
                <a:effectLst/>
              </a:rPr>
              <a:t> Processing (ICCSP), </a:t>
            </a:r>
            <a:r>
              <a:rPr lang="es-PE" sz="1200" b="0" i="0" dirty="0" err="1">
                <a:effectLst/>
              </a:rPr>
              <a:t>Melmaruvathur</a:t>
            </a:r>
            <a:r>
              <a:rPr lang="es-PE" sz="1200" b="0" i="0" dirty="0">
                <a:effectLst/>
              </a:rPr>
              <a:t>, India, 2025, pp. 31–36, </a:t>
            </a:r>
            <a:r>
              <a:rPr lang="es-PE" sz="1200" b="0" i="0" dirty="0" err="1">
                <a:effectLst/>
              </a:rPr>
              <a:t>doi</a:t>
            </a:r>
            <a:r>
              <a:rPr lang="es-PE" sz="1200" b="0" i="0" dirty="0">
                <a:effectLst/>
              </a:rPr>
              <a:t>: 10.1109/ICCSP64183.2025.11088468.</a:t>
            </a:r>
            <a:endParaRPr lang="es-PE" sz="1100" dirty="0"/>
          </a:p>
        </p:txBody>
      </p:sp>
    </p:spTree>
    <p:extLst>
      <p:ext uri="{BB962C8B-B14F-4D97-AF65-F5344CB8AC3E}">
        <p14:creationId xmlns:p14="http://schemas.microsoft.com/office/powerpoint/2010/main" val="6297324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3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DA6D8D4-EF27-4397-A03E-3E5B4208B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E3337E6B-2D37-437B-8DCD-AC272160C147}"/>
              </a:ext>
            </a:extLst>
          </p:cNvPr>
          <p:cNvSpPr txBox="1"/>
          <p:nvPr/>
        </p:nvSpPr>
        <p:spPr>
          <a:xfrm>
            <a:off x="140494" y="696286"/>
            <a:ext cx="24265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0C265D"/>
                </a:solidFill>
              </a:rPr>
              <a:t>Problemática</a:t>
            </a:r>
            <a:endParaRPr lang="es-PE" sz="3200" b="1" dirty="0">
              <a:solidFill>
                <a:srgbClr val="0C265D"/>
              </a:solidFill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30D21F1F-A228-42C4-AFA1-C2F3F8A83A85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238367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ángulo 8">
            <a:extLst>
              <a:ext uri="{FF2B5EF4-FFF2-40B4-BE49-F238E27FC236}">
                <a16:creationId xmlns:a16="http://schemas.microsoft.com/office/drawing/2014/main" id="{8147A75F-F5E4-4FE3-8400-73F3D0ECB56A}"/>
              </a:ext>
            </a:extLst>
          </p:cNvPr>
          <p:cNvSpPr/>
          <p:nvPr/>
        </p:nvSpPr>
        <p:spPr>
          <a:xfrm>
            <a:off x="0" y="5861632"/>
            <a:ext cx="12192000" cy="624600"/>
          </a:xfrm>
          <a:prstGeom prst="rect">
            <a:avLst/>
          </a:prstGeom>
          <a:solidFill>
            <a:schemeClr val="bg1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D89676F1-B8A0-4412-ACCE-4A3E2E6532F4}"/>
              </a:ext>
            </a:extLst>
          </p:cNvPr>
          <p:cNvSpPr txBox="1"/>
          <p:nvPr/>
        </p:nvSpPr>
        <p:spPr>
          <a:xfrm>
            <a:off x="0" y="5861631"/>
            <a:ext cx="85483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200" b="1" dirty="0"/>
              <a:t>[3] </a:t>
            </a:r>
            <a:r>
              <a:rPr lang="en-US" sz="1200" dirty="0"/>
              <a:t>B. </a:t>
            </a:r>
            <a:r>
              <a:rPr lang="en-US" sz="1200" dirty="0" err="1"/>
              <a:t>Rafaely</a:t>
            </a:r>
            <a:r>
              <a:rPr lang="en-US" sz="1200" dirty="0"/>
              <a:t>, </a:t>
            </a:r>
            <a:r>
              <a:rPr lang="en-US" sz="1200" i="1" dirty="0"/>
              <a:t>Fundamentals of Spherical Array Processing</a:t>
            </a:r>
            <a:r>
              <a:rPr lang="en-US" sz="1200" dirty="0"/>
              <a:t>. Berlin, Heidelberg: Springer, 2015. </a:t>
            </a:r>
            <a:r>
              <a:rPr lang="en-US" sz="1200" dirty="0" err="1"/>
              <a:t>doi</a:t>
            </a:r>
            <a:r>
              <a:rPr lang="en-US" sz="1200" dirty="0"/>
              <a:t>: 10.1007/978-3-662-45664-4</a:t>
            </a:r>
            <a:endParaRPr lang="es-PE" sz="1200" dirty="0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2F1DEB0B-EC65-4D4E-8D47-B2EDF1063382}"/>
              </a:ext>
            </a:extLst>
          </p:cNvPr>
          <p:cNvSpPr txBox="1"/>
          <p:nvPr/>
        </p:nvSpPr>
        <p:spPr>
          <a:xfrm>
            <a:off x="691175" y="5009763"/>
            <a:ext cx="4197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Fenómenos acústicos que afectan al procesamiento de la voz [3]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D40E8528-181E-4103-A2E5-93C25D304AF5}"/>
              </a:ext>
            </a:extLst>
          </p:cNvPr>
          <p:cNvSpPr txBox="1"/>
          <p:nvPr/>
        </p:nvSpPr>
        <p:spPr>
          <a:xfrm>
            <a:off x="6645899" y="4998307"/>
            <a:ext cx="4197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Etapas de procesamiento de comandos en robots [4]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A2B5D9C-D0ED-4B6E-9956-A8CB657215D4}"/>
              </a:ext>
            </a:extLst>
          </p:cNvPr>
          <p:cNvSpPr txBox="1"/>
          <p:nvPr/>
        </p:nvSpPr>
        <p:spPr>
          <a:xfrm>
            <a:off x="-2" y="6058888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200" b="1" dirty="0"/>
              <a:t>[4] </a:t>
            </a:r>
            <a:r>
              <a:rPr lang="es-PE" sz="1200" dirty="0" err="1"/>
              <a:t>Fukumori</a:t>
            </a:r>
            <a:r>
              <a:rPr lang="es-PE" sz="1200" dirty="0"/>
              <a:t>, C. </a:t>
            </a:r>
            <a:r>
              <a:rPr lang="es-PE" sz="1200" dirty="0" err="1"/>
              <a:t>Cai</a:t>
            </a:r>
            <a:r>
              <a:rPr lang="es-PE" sz="1200" dirty="0"/>
              <a:t>, Y. Zhang, L. El </a:t>
            </a:r>
            <a:r>
              <a:rPr lang="es-PE" sz="1200" dirty="0" err="1"/>
              <a:t>Hafi</a:t>
            </a:r>
            <a:r>
              <a:rPr lang="es-PE" sz="1200" dirty="0"/>
              <a:t>, Y. </a:t>
            </a:r>
            <a:r>
              <a:rPr lang="es-PE" sz="1200" dirty="0" err="1"/>
              <a:t>Hagiwara</a:t>
            </a:r>
            <a:r>
              <a:rPr lang="es-PE" sz="1200" dirty="0"/>
              <a:t>, T. </a:t>
            </a:r>
            <a:r>
              <a:rPr lang="es-PE" sz="1200" dirty="0" err="1"/>
              <a:t>Nishiura</a:t>
            </a:r>
            <a:r>
              <a:rPr lang="es-PE" sz="1200" dirty="0"/>
              <a:t> and T. </a:t>
            </a:r>
            <a:r>
              <a:rPr lang="es-PE" sz="1200" dirty="0" err="1"/>
              <a:t>Taniguchi</a:t>
            </a:r>
            <a:r>
              <a:rPr lang="es-PE" sz="1200" dirty="0"/>
              <a:t>,.</a:t>
            </a:r>
            <a:r>
              <a:rPr lang="es-PE" sz="1200" dirty="0" err="1"/>
              <a:t>Optical</a:t>
            </a:r>
            <a:r>
              <a:rPr lang="es-PE" sz="1200" dirty="0"/>
              <a:t> Laser </a:t>
            </a:r>
            <a:r>
              <a:rPr lang="es-PE" sz="1200" dirty="0" err="1"/>
              <a:t>Microphone</a:t>
            </a:r>
            <a:r>
              <a:rPr lang="es-PE" sz="1200" dirty="0"/>
              <a:t> </a:t>
            </a:r>
            <a:r>
              <a:rPr lang="es-PE" sz="1200" dirty="0" err="1"/>
              <a:t>for</a:t>
            </a:r>
            <a:r>
              <a:rPr lang="es-PE" sz="1200" dirty="0"/>
              <a:t> Human-Robot </a:t>
            </a:r>
            <a:r>
              <a:rPr lang="es-PE" sz="1200" dirty="0" err="1"/>
              <a:t>Interaction</a:t>
            </a:r>
            <a:r>
              <a:rPr lang="es-PE" sz="1200" dirty="0"/>
              <a:t>: </a:t>
            </a:r>
            <a:r>
              <a:rPr lang="es-PE" sz="1200" dirty="0" err="1"/>
              <a:t>Speech</a:t>
            </a:r>
            <a:r>
              <a:rPr lang="es-PE" sz="1200" dirty="0"/>
              <a:t> </a:t>
            </a:r>
            <a:r>
              <a:rPr lang="es-PE" sz="1200" dirty="0" err="1"/>
              <a:t>Recognition</a:t>
            </a:r>
            <a:r>
              <a:rPr lang="es-PE" sz="1200" dirty="0"/>
              <a:t> in </a:t>
            </a:r>
            <a:r>
              <a:rPr lang="es-PE" sz="1200" dirty="0" err="1"/>
              <a:t>Extremely</a:t>
            </a:r>
            <a:r>
              <a:rPr lang="es-PE" sz="1200" dirty="0"/>
              <a:t> </a:t>
            </a:r>
            <a:r>
              <a:rPr lang="es-PE" sz="1200" dirty="0" err="1"/>
              <a:t>Noisy</a:t>
            </a:r>
            <a:r>
              <a:rPr lang="es-PE" sz="1200" dirty="0"/>
              <a:t> </a:t>
            </a:r>
            <a:r>
              <a:rPr lang="es-PE" sz="1200" dirty="0" err="1"/>
              <a:t>Service</a:t>
            </a:r>
            <a:r>
              <a:rPr lang="es-PE" sz="1200" dirty="0"/>
              <a:t> </a:t>
            </a:r>
            <a:r>
              <a:rPr lang="es-PE" sz="1200" dirty="0" err="1"/>
              <a:t>Environments</a:t>
            </a:r>
            <a:r>
              <a:rPr lang="es-PE" sz="1200" dirty="0"/>
              <a:t>,"</a:t>
            </a:r>
            <a:r>
              <a:rPr lang="es-PE" sz="1200" dirty="0" err="1"/>
              <a:t>Advanced</a:t>
            </a:r>
            <a:r>
              <a:rPr lang="es-PE" sz="1200" dirty="0"/>
              <a:t> </a:t>
            </a:r>
            <a:r>
              <a:rPr lang="es-PE" sz="1200" dirty="0" err="1"/>
              <a:t>Robotics</a:t>
            </a:r>
            <a:r>
              <a:rPr lang="es-PE" sz="1200" dirty="0"/>
              <a:t>, vol. 36, no. 5–6, pp. 304–317, 2022, </a:t>
            </a:r>
            <a:r>
              <a:rPr lang="es-PE" sz="1200" dirty="0" err="1"/>
              <a:t>doi</a:t>
            </a:r>
            <a:r>
              <a:rPr lang="es-PE" sz="1200" dirty="0"/>
              <a:t>: 10.1080/01691864.2021.2023629.</a:t>
            </a: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0C29D1AD-BB05-41FE-A7FE-983441E02F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47" b="2956"/>
          <a:stretch/>
        </p:blipFill>
        <p:spPr>
          <a:xfrm>
            <a:off x="503305" y="1622139"/>
            <a:ext cx="4573587" cy="337928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CB5A97E2-BB36-448D-9A23-FBC77ABB50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5232" y="1646699"/>
            <a:ext cx="4573588" cy="338084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396023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420B2824-A4A9-42EA-968A-8C0E1AAE0657}"/>
              </a:ext>
            </a:extLst>
          </p:cNvPr>
          <p:cNvSpPr/>
          <p:nvPr/>
        </p:nvSpPr>
        <p:spPr>
          <a:xfrm>
            <a:off x="0" y="5861632"/>
            <a:ext cx="12192000" cy="624600"/>
          </a:xfrm>
          <a:prstGeom prst="rect">
            <a:avLst/>
          </a:prstGeom>
          <a:noFill/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4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DA6D8D4-EF27-4397-A03E-3E5B4208B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E3337E6B-2D37-437B-8DCD-AC272160C147}"/>
              </a:ext>
            </a:extLst>
          </p:cNvPr>
          <p:cNvSpPr txBox="1"/>
          <p:nvPr/>
        </p:nvSpPr>
        <p:spPr>
          <a:xfrm>
            <a:off x="140494" y="696286"/>
            <a:ext cx="2241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0C265D"/>
                </a:solidFill>
              </a:rPr>
              <a:t>Justificación</a:t>
            </a:r>
            <a:endParaRPr lang="es-PE" sz="3200" b="1" dirty="0">
              <a:solidFill>
                <a:srgbClr val="0C265D"/>
              </a:solidFill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30D21F1F-A228-42C4-AFA1-C2F3F8A83A85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219911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CuadroTexto 21">
            <a:extLst>
              <a:ext uri="{FF2B5EF4-FFF2-40B4-BE49-F238E27FC236}">
                <a16:creationId xmlns:a16="http://schemas.microsoft.com/office/drawing/2014/main" id="{FD383BF2-85CC-4450-A771-83FBB423ED2E}"/>
              </a:ext>
            </a:extLst>
          </p:cNvPr>
          <p:cNvSpPr txBox="1"/>
          <p:nvPr/>
        </p:nvSpPr>
        <p:spPr>
          <a:xfrm>
            <a:off x="7837060" y="5024119"/>
            <a:ext cx="40726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Tarjeta de audio para micrófonos analógicos [7]</a:t>
            </a:r>
          </a:p>
        </p:txBody>
      </p:sp>
      <p:pic>
        <p:nvPicPr>
          <p:cNvPr id="27" name="Imagen 26">
            <a:extLst>
              <a:ext uri="{FF2B5EF4-FFF2-40B4-BE49-F238E27FC236}">
                <a16:creationId xmlns:a16="http://schemas.microsoft.com/office/drawing/2014/main" id="{627E0763-56C6-4F57-852B-5B2846DC5E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7060" y="1621322"/>
            <a:ext cx="4016771" cy="340279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EF4DE19C-6A21-4D74-8561-5152EF6AC3F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00"/>
          <a:stretch/>
        </p:blipFill>
        <p:spPr>
          <a:xfrm>
            <a:off x="183356" y="1597153"/>
            <a:ext cx="4016771" cy="3432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5" name="CuadroTexto 34">
            <a:extLst>
              <a:ext uri="{FF2B5EF4-FFF2-40B4-BE49-F238E27FC236}">
                <a16:creationId xmlns:a16="http://schemas.microsoft.com/office/drawing/2014/main" id="{95920696-740C-4513-B582-5F9EC9B9C893}"/>
              </a:ext>
            </a:extLst>
          </p:cNvPr>
          <p:cNvSpPr txBox="1"/>
          <p:nvPr/>
        </p:nvSpPr>
        <p:spPr>
          <a:xfrm>
            <a:off x="127524" y="5035795"/>
            <a:ext cx="4072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Arreglo circular de 32 micrófonos [5]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586E9D6E-DF38-4478-8DDD-D15F10EF233B}"/>
              </a:ext>
            </a:extLst>
          </p:cNvPr>
          <p:cNvSpPr txBox="1"/>
          <p:nvPr/>
        </p:nvSpPr>
        <p:spPr>
          <a:xfrm>
            <a:off x="4645309" y="5021113"/>
            <a:ext cx="27465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Arreglo de micrófonos en robot NAO [6]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740C49F3-66F6-43A2-8286-2D02B2416442}"/>
              </a:ext>
            </a:extLst>
          </p:cNvPr>
          <p:cNvSpPr txBox="1"/>
          <p:nvPr/>
        </p:nvSpPr>
        <p:spPr>
          <a:xfrm>
            <a:off x="-68825" y="5861631"/>
            <a:ext cx="1279176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050" b="1" dirty="0"/>
              <a:t>[5] </a:t>
            </a:r>
            <a:r>
              <a:rPr lang="es-PE" sz="1050" dirty="0"/>
              <a:t>Y. Tamai, S. Kagami, Y. Amemiya, Y. Sasaki, H. Mizoguchi, and T. Takano, "Circular </a:t>
            </a:r>
            <a:r>
              <a:rPr lang="es-PE" sz="1050" dirty="0" err="1"/>
              <a:t>microphone</a:t>
            </a:r>
            <a:r>
              <a:rPr lang="es-PE" sz="1050" dirty="0"/>
              <a:t> array </a:t>
            </a:r>
            <a:r>
              <a:rPr lang="es-PE" sz="1050" dirty="0" err="1"/>
              <a:t>for</a:t>
            </a:r>
            <a:r>
              <a:rPr lang="es-PE" sz="1050" dirty="0"/>
              <a:t> </a:t>
            </a:r>
            <a:r>
              <a:rPr lang="es-PE" sz="1050" dirty="0" err="1"/>
              <a:t>robot's</a:t>
            </a:r>
            <a:r>
              <a:rPr lang="es-PE" sz="1050" dirty="0"/>
              <a:t> </a:t>
            </a:r>
            <a:r>
              <a:rPr lang="es-PE" sz="1050" dirty="0" err="1"/>
              <a:t>audition</a:t>
            </a:r>
            <a:r>
              <a:rPr lang="es-PE" sz="1050" dirty="0"/>
              <a:t>," in </a:t>
            </a:r>
            <a:r>
              <a:rPr lang="es-PE" sz="1050" i="1" dirty="0" err="1"/>
              <a:t>Proc</a:t>
            </a:r>
            <a:r>
              <a:rPr lang="es-PE" sz="1050" i="1" dirty="0"/>
              <a:t>. IEEE </a:t>
            </a:r>
            <a:r>
              <a:rPr lang="es-PE" sz="1050" i="1" dirty="0" err="1"/>
              <a:t>Sensors</a:t>
            </a:r>
            <a:r>
              <a:rPr lang="es-PE" sz="1050" i="1" dirty="0"/>
              <a:t> 2004</a:t>
            </a:r>
            <a:r>
              <a:rPr lang="es-PE" sz="1050" dirty="0"/>
              <a:t>, Vienna, Austria, 2004, pp. 565–570. </a:t>
            </a:r>
            <a:r>
              <a:rPr lang="es-PE" sz="1050" dirty="0" err="1"/>
              <a:t>doi</a:t>
            </a:r>
            <a:r>
              <a:rPr lang="es-PE" sz="1050" dirty="0"/>
              <a:t>: </a:t>
            </a:r>
            <a:r>
              <a:rPr lang="es-PE" sz="1050" b="1" dirty="0"/>
              <a:t>10.1109/ICSENS.2004.1426228</a:t>
            </a:r>
            <a:endParaRPr lang="es-PE" sz="1050" dirty="0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1EA780B8-278F-47E9-893A-845E8D229C71}"/>
              </a:ext>
            </a:extLst>
          </p:cNvPr>
          <p:cNvSpPr txBox="1"/>
          <p:nvPr/>
        </p:nvSpPr>
        <p:spPr>
          <a:xfrm>
            <a:off x="-60715" y="6142050"/>
            <a:ext cx="12192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050" b="1" dirty="0"/>
              <a:t>[7] </a:t>
            </a:r>
            <a:r>
              <a:rPr lang="es-PE" sz="1050" dirty="0"/>
              <a:t>Y. </a:t>
            </a:r>
            <a:r>
              <a:rPr lang="es-PE" sz="1050" dirty="0" err="1"/>
              <a:t>Tamai</a:t>
            </a:r>
            <a:r>
              <a:rPr lang="es-PE" sz="1050" dirty="0"/>
              <a:t>, S. </a:t>
            </a:r>
            <a:r>
              <a:rPr lang="es-PE" sz="1050" dirty="0" err="1"/>
              <a:t>Kagami</a:t>
            </a:r>
            <a:r>
              <a:rPr lang="es-PE" sz="1050" dirty="0"/>
              <a:t>, Y. </a:t>
            </a:r>
            <a:r>
              <a:rPr lang="es-PE" sz="1050" dirty="0" err="1"/>
              <a:t>Amemiya</a:t>
            </a:r>
            <a:r>
              <a:rPr lang="es-PE" sz="1050" dirty="0"/>
              <a:t>, Y. </a:t>
            </a:r>
            <a:r>
              <a:rPr lang="es-PE" sz="1050" dirty="0" err="1"/>
              <a:t>Sasaki</a:t>
            </a:r>
            <a:r>
              <a:rPr lang="es-PE" sz="1050" dirty="0"/>
              <a:t>, H. </a:t>
            </a:r>
            <a:r>
              <a:rPr lang="es-PE" sz="1050" dirty="0" err="1"/>
              <a:t>Mizoguchi</a:t>
            </a:r>
            <a:r>
              <a:rPr lang="es-PE" sz="1050" dirty="0"/>
              <a:t>, and T. </a:t>
            </a:r>
            <a:r>
              <a:rPr lang="es-PE" sz="1050" dirty="0" err="1"/>
              <a:t>Takano</a:t>
            </a:r>
            <a:r>
              <a:rPr lang="es-PE" sz="1050" dirty="0"/>
              <a:t>, “Circular </a:t>
            </a:r>
            <a:r>
              <a:rPr lang="es-PE" sz="1050" dirty="0" err="1"/>
              <a:t>Microphone</a:t>
            </a:r>
            <a:r>
              <a:rPr lang="es-PE" sz="1050" dirty="0"/>
              <a:t> Array </a:t>
            </a:r>
            <a:r>
              <a:rPr lang="es-PE" sz="1050" dirty="0" err="1"/>
              <a:t>for</a:t>
            </a:r>
            <a:r>
              <a:rPr lang="es-PE" sz="1050" dirty="0"/>
              <a:t> </a:t>
            </a:r>
            <a:r>
              <a:rPr lang="es-PE" sz="1050" dirty="0" err="1"/>
              <a:t>Robot’s</a:t>
            </a:r>
            <a:r>
              <a:rPr lang="es-PE" sz="1050" dirty="0"/>
              <a:t> </a:t>
            </a:r>
            <a:r>
              <a:rPr lang="es-PE" sz="1050" dirty="0" err="1"/>
              <a:t>Audition</a:t>
            </a:r>
            <a:r>
              <a:rPr lang="es-PE" sz="1050" dirty="0"/>
              <a:t>,” in </a:t>
            </a:r>
            <a:r>
              <a:rPr lang="es-PE" sz="1050" i="1" dirty="0" err="1"/>
              <a:t>Proceedings</a:t>
            </a:r>
            <a:r>
              <a:rPr lang="es-PE" sz="1050" i="1" dirty="0"/>
              <a:t> </a:t>
            </a:r>
            <a:r>
              <a:rPr lang="es-PE" sz="1050" i="1" dirty="0" err="1"/>
              <a:t>of</a:t>
            </a:r>
            <a:r>
              <a:rPr lang="es-PE" sz="1050" i="1" dirty="0"/>
              <a:t> </a:t>
            </a:r>
            <a:r>
              <a:rPr lang="es-PE" sz="1050" i="1" dirty="0" err="1"/>
              <a:t>the</a:t>
            </a:r>
            <a:r>
              <a:rPr lang="es-PE" sz="1050" i="1" dirty="0"/>
              <a:t> 2004 IEEE International </a:t>
            </a:r>
            <a:r>
              <a:rPr lang="es-PE" sz="1050" i="1" dirty="0" err="1"/>
              <a:t>Conference</a:t>
            </a:r>
            <a:r>
              <a:rPr lang="es-PE" sz="1050" i="1" dirty="0"/>
              <a:t> </a:t>
            </a:r>
            <a:r>
              <a:rPr lang="es-PE" sz="1050" i="1" dirty="0" err="1"/>
              <a:t>on</a:t>
            </a:r>
            <a:r>
              <a:rPr lang="es-PE" sz="1050" i="1" dirty="0"/>
              <a:t> </a:t>
            </a:r>
            <a:r>
              <a:rPr lang="es-PE" sz="1050" i="1" dirty="0" err="1"/>
              <a:t>Robotics</a:t>
            </a:r>
            <a:r>
              <a:rPr lang="es-PE" sz="1050" i="1" dirty="0"/>
              <a:t> and </a:t>
            </a:r>
            <a:r>
              <a:rPr lang="es-PE" sz="1050" i="1" dirty="0" err="1"/>
              <a:t>Automation</a:t>
            </a:r>
            <a:r>
              <a:rPr lang="es-PE" sz="1050" i="1" dirty="0"/>
              <a:t> (ICRA)</a:t>
            </a:r>
            <a:r>
              <a:rPr lang="es-PE" sz="1050" dirty="0"/>
              <a:t>, pp. 565–570, 2004. </a:t>
            </a:r>
            <a:r>
              <a:rPr lang="es-PE" sz="1050" dirty="0" err="1"/>
              <a:t>doi</a:t>
            </a:r>
            <a:r>
              <a:rPr lang="es-PE" sz="1050" dirty="0"/>
              <a:t>: 10.1109/ROBOT.2004.1307245.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52F02772-E7EA-46BE-900E-AD80DD515F43}"/>
              </a:ext>
            </a:extLst>
          </p:cNvPr>
          <p:cNvGrpSpPr/>
          <p:nvPr/>
        </p:nvGrpSpPr>
        <p:grpSpPr>
          <a:xfrm>
            <a:off x="4645309" y="1535124"/>
            <a:ext cx="2746568" cy="3485989"/>
            <a:chOff x="4645309" y="1535124"/>
            <a:chExt cx="2746568" cy="3485989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7B5A667F-7849-4902-B769-1F1F3CFF23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48634"/>
            <a:stretch/>
          </p:blipFill>
          <p:spPr>
            <a:xfrm>
              <a:off x="4645310" y="1535124"/>
              <a:ext cx="2746567" cy="177413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9" name="Imagen 18">
              <a:extLst>
                <a:ext uri="{FF2B5EF4-FFF2-40B4-BE49-F238E27FC236}">
                  <a16:creationId xmlns:a16="http://schemas.microsoft.com/office/drawing/2014/main" id="{70833D1A-9510-44E3-9CFF-F5E535E656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53246"/>
            <a:stretch/>
          </p:blipFill>
          <p:spPr>
            <a:xfrm>
              <a:off x="4645309" y="3309258"/>
              <a:ext cx="2746566" cy="171185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23" name="CuadroTexto 22">
            <a:extLst>
              <a:ext uri="{FF2B5EF4-FFF2-40B4-BE49-F238E27FC236}">
                <a16:creationId xmlns:a16="http://schemas.microsoft.com/office/drawing/2014/main" id="{0E92C50C-974A-4194-9086-8C4BEBC8FD9E}"/>
              </a:ext>
            </a:extLst>
          </p:cNvPr>
          <p:cNvSpPr txBox="1"/>
          <p:nvPr/>
        </p:nvSpPr>
        <p:spPr>
          <a:xfrm>
            <a:off x="-62438" y="5996262"/>
            <a:ext cx="1151617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050" b="1" dirty="0"/>
              <a:t>[6] </a:t>
            </a:r>
            <a:r>
              <a:rPr lang="en-US" sz="1050" dirty="0"/>
              <a:t>V. </a:t>
            </a:r>
            <a:r>
              <a:rPr lang="en-US" sz="1050" dirty="0" err="1"/>
              <a:t>Tourbabin</a:t>
            </a:r>
            <a:r>
              <a:rPr lang="en-US" sz="1050" dirty="0"/>
              <a:t> and B. </a:t>
            </a:r>
            <a:r>
              <a:rPr lang="en-US" sz="1050" dirty="0" err="1"/>
              <a:t>Rafaely</a:t>
            </a:r>
            <a:r>
              <a:rPr lang="en-US" sz="1050" dirty="0"/>
              <a:t>, “Direction of arrival estimation using microphone array processing for moving humanoid robots,” </a:t>
            </a:r>
            <a:r>
              <a:rPr lang="en-US" sz="1050" i="1" dirty="0"/>
              <a:t>IEEE/ACM Transactions on Audio, Speech, and Language Processing</a:t>
            </a:r>
            <a:r>
              <a:rPr lang="en-US" sz="1050" dirty="0"/>
              <a:t>, 2024..</a:t>
            </a:r>
            <a:endParaRPr lang="es-PE" sz="1050" dirty="0"/>
          </a:p>
        </p:txBody>
      </p:sp>
    </p:spTree>
    <p:extLst>
      <p:ext uri="{BB962C8B-B14F-4D97-AF65-F5344CB8AC3E}">
        <p14:creationId xmlns:p14="http://schemas.microsoft.com/office/powerpoint/2010/main" val="23790481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5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DA6D8D4-EF27-4397-A03E-3E5B4208B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E3337E6B-2D37-437B-8DCD-AC272160C147}"/>
              </a:ext>
            </a:extLst>
          </p:cNvPr>
          <p:cNvSpPr txBox="1"/>
          <p:nvPr/>
        </p:nvSpPr>
        <p:spPr>
          <a:xfrm>
            <a:off x="140494" y="696286"/>
            <a:ext cx="2241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0C265D"/>
                </a:solidFill>
              </a:rPr>
              <a:t>Objetivos</a:t>
            </a:r>
            <a:endParaRPr lang="es-PE" sz="3200" b="1" dirty="0">
              <a:solidFill>
                <a:srgbClr val="0C265D"/>
              </a:solidFill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30D21F1F-A228-42C4-AFA1-C2F3F8A83A85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219911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7DC1CB1-183F-40F7-87C3-2FB7718792E3}"/>
              </a:ext>
            </a:extLst>
          </p:cNvPr>
          <p:cNvSpPr txBox="1"/>
          <p:nvPr/>
        </p:nvSpPr>
        <p:spPr>
          <a:xfrm>
            <a:off x="-77620" y="1343858"/>
            <a:ext cx="21991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800" b="1" dirty="0"/>
              <a:t>GENERALES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BF33E6B-F3A0-4F6F-93DD-C675446A2C71}"/>
              </a:ext>
            </a:extLst>
          </p:cNvPr>
          <p:cNvSpPr txBox="1"/>
          <p:nvPr/>
        </p:nvSpPr>
        <p:spPr>
          <a:xfrm>
            <a:off x="-9591" y="3062635"/>
            <a:ext cx="21991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800" b="1" dirty="0"/>
              <a:t>ESPECÍFICOS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697575F-1951-4825-B4F5-31EB78D54B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827685"/>
            <a:ext cx="12192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PE" altLang="es-P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Diseñar e implementar un </a:t>
            </a:r>
            <a:r>
              <a:rPr kumimoji="0" lang="es-PE" altLang="es-P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sistema de localización de fuentes de voz humana mediante un arreglo de micrófonos esférico </a:t>
            </a:r>
            <a:r>
              <a:rPr kumimoji="0" lang="es-PE" altLang="es-P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y una placa de desarrollo basada en un microcontrolador.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s-PE" altLang="es-PE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PE" altLang="es-P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PE" altLang="es-P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Detectar actividad vocal y estimar la dirección aproximada de procedencia </a:t>
            </a:r>
            <a:r>
              <a:rPr kumimoji="0" lang="es-PE" altLang="es-P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de la fuente sonora en entornos controlados.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EFA046D-7752-44E2-B99F-7C74DF1E19EC}"/>
              </a:ext>
            </a:extLst>
          </p:cNvPr>
          <p:cNvSpPr txBox="1"/>
          <p:nvPr/>
        </p:nvSpPr>
        <p:spPr>
          <a:xfrm>
            <a:off x="0" y="3585855"/>
            <a:ext cx="1219199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s-MX" dirty="0"/>
              <a:t> Diseñar un arreglo esférico, con una distribución uniforme de micrófonos.</a:t>
            </a:r>
          </a:p>
          <a:p>
            <a:endParaRPr lang="es-MX" dirty="0"/>
          </a:p>
          <a:p>
            <a:pPr>
              <a:buFont typeface="Arial" panose="020B0604020202020204" pitchFamily="34" charset="0"/>
              <a:buChar char="•"/>
            </a:pPr>
            <a:r>
              <a:rPr lang="es-MX" dirty="0"/>
              <a:t> Seleccionar una placa de desarrollo con capacidad para adquirir y procesar audio multicanal. </a:t>
            </a:r>
          </a:p>
          <a:p>
            <a:endParaRPr lang="es-MX" dirty="0"/>
          </a:p>
          <a:p>
            <a:pPr>
              <a:buFont typeface="Arial" panose="020B0604020202020204" pitchFamily="34" charset="0"/>
              <a:buChar char="•"/>
            </a:pPr>
            <a:r>
              <a:rPr lang="es-MX" dirty="0"/>
              <a:t> Implementar técnicas de procesamiento de señales, basadas en </a:t>
            </a:r>
            <a:r>
              <a:rPr lang="es-MX" dirty="0" err="1"/>
              <a:t>beamforming</a:t>
            </a:r>
            <a:r>
              <a:rPr lang="es-MX" dirty="0"/>
              <a:t>. </a:t>
            </a:r>
          </a:p>
          <a:p>
            <a:endParaRPr lang="es-MX" dirty="0"/>
          </a:p>
          <a:p>
            <a:pPr>
              <a:buFont typeface="Arial" panose="020B0604020202020204" pitchFamily="34" charset="0"/>
              <a:buChar char="•"/>
            </a:pPr>
            <a:r>
              <a:rPr lang="es-MX" dirty="0"/>
              <a:t> Desarrollar una interfaz de visualización que represente la dirección estimada mediante un patrón tridimensional. </a:t>
            </a:r>
          </a:p>
          <a:p>
            <a:endParaRPr lang="es-MX" dirty="0"/>
          </a:p>
          <a:p>
            <a:pPr>
              <a:buFont typeface="Arial" panose="020B0604020202020204" pitchFamily="34" charset="0"/>
              <a:buChar char="•"/>
            </a:pPr>
            <a:r>
              <a:rPr lang="es-MX" dirty="0"/>
              <a:t> Evaluar experimentalmente el sistema mediante pruebas de comunicación, detección de voz y localización.</a:t>
            </a:r>
          </a:p>
        </p:txBody>
      </p:sp>
    </p:spTree>
    <p:extLst>
      <p:ext uri="{BB962C8B-B14F-4D97-AF65-F5344CB8AC3E}">
        <p14:creationId xmlns:p14="http://schemas.microsoft.com/office/powerpoint/2010/main" val="462402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6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DA6D8D4-EF27-4397-A03E-3E5B4208B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E3337E6B-2D37-437B-8DCD-AC272160C147}"/>
              </a:ext>
            </a:extLst>
          </p:cNvPr>
          <p:cNvSpPr txBox="1"/>
          <p:nvPr/>
        </p:nvSpPr>
        <p:spPr>
          <a:xfrm>
            <a:off x="140494" y="696286"/>
            <a:ext cx="2552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0C265D"/>
                </a:solidFill>
              </a:rPr>
              <a:t>Marco teórico</a:t>
            </a:r>
            <a:endParaRPr lang="es-PE" sz="3200" b="1" dirty="0">
              <a:solidFill>
                <a:srgbClr val="0C265D"/>
              </a:solidFill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30D21F1F-A228-42C4-AFA1-C2F3F8A83A85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243400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>
            <a:extLst>
              <a:ext uri="{FF2B5EF4-FFF2-40B4-BE49-F238E27FC236}">
                <a16:creationId xmlns:a16="http://schemas.microsoft.com/office/drawing/2014/main" id="{436AB952-F81C-43C7-81E8-5A470D9539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498" t="10037" r="7787" b="16942"/>
          <a:stretch/>
        </p:blipFill>
        <p:spPr>
          <a:xfrm>
            <a:off x="4224038" y="1692818"/>
            <a:ext cx="1619794" cy="729606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741F162-16E9-4A41-9B44-6129C62D834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9320" t="29010" r="7936" b="12648"/>
          <a:stretch/>
        </p:blipFill>
        <p:spPr>
          <a:xfrm>
            <a:off x="4224038" y="2775039"/>
            <a:ext cx="2025798" cy="72252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81C126E-DC5F-4E31-AAE7-7168E120A4F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210" t="20319" r="3834" b="10608"/>
          <a:stretch/>
        </p:blipFill>
        <p:spPr>
          <a:xfrm>
            <a:off x="4284396" y="3933195"/>
            <a:ext cx="2365979" cy="682994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46BA176F-D2DC-49B2-BDD1-EA8764E8142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294" t="17952" r="9561" b="21578"/>
          <a:stretch/>
        </p:blipFill>
        <p:spPr>
          <a:xfrm>
            <a:off x="4284396" y="4913160"/>
            <a:ext cx="1779252" cy="751810"/>
          </a:xfrm>
          <a:prstGeom prst="rect">
            <a:avLst/>
          </a:prstGeom>
        </p:spPr>
      </p:pic>
      <p:sp>
        <p:nvSpPr>
          <p:cNvPr id="20" name="Rectangle 5">
            <a:extLst>
              <a:ext uri="{FF2B5EF4-FFF2-40B4-BE49-F238E27FC236}">
                <a16:creationId xmlns:a16="http://schemas.microsoft.com/office/drawing/2014/main" id="{B8178D15-836A-4961-B3A8-E1880C1AA3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357" y="1306769"/>
            <a:ext cx="1219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PE" altLang="es-P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PE" altLang="es-P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Energía de la señal</a:t>
            </a:r>
            <a:r>
              <a:rPr kumimoji="0" lang="es-PE" altLang="es-P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 Cuantifica la magnitud de la señal en un intervalo determinado.</a:t>
            </a:r>
          </a:p>
        </p:txBody>
      </p:sp>
      <p:sp>
        <p:nvSpPr>
          <p:cNvPr id="22" name="Rectangle 5">
            <a:extLst>
              <a:ext uri="{FF2B5EF4-FFF2-40B4-BE49-F238E27FC236}">
                <a16:creationId xmlns:a16="http://schemas.microsoft.com/office/drawing/2014/main" id="{C7D6FD49-77FF-48AB-99B9-F59AB7C35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357" y="2442335"/>
            <a:ext cx="1219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PE" altLang="es-P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lang="es-PE" altLang="es-PE" b="1" dirty="0"/>
              <a:t>Valor RMS</a:t>
            </a:r>
            <a:r>
              <a:rPr kumimoji="0" lang="es-PE" altLang="es-P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 Representa el nivel efectivo de amplitud de una señal.</a:t>
            </a:r>
          </a:p>
        </p:txBody>
      </p:sp>
      <p:sp>
        <p:nvSpPr>
          <p:cNvPr id="23" name="Rectangle 5">
            <a:extLst>
              <a:ext uri="{FF2B5EF4-FFF2-40B4-BE49-F238E27FC236}">
                <a16:creationId xmlns:a16="http://schemas.microsoft.com/office/drawing/2014/main" id="{0C1A1432-56E1-4FE5-883D-25FECFF5E9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357" y="3511389"/>
            <a:ext cx="762226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PE" altLang="es-P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PE" altLang="es-P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Transformada de Four</a:t>
            </a:r>
            <a:r>
              <a:rPr lang="es-PE" altLang="es-PE" b="1" dirty="0"/>
              <a:t>ier</a:t>
            </a:r>
            <a:r>
              <a:rPr kumimoji="0" lang="es-PE" altLang="es-P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 Representa la señal en componentes frecuenciales.</a:t>
            </a: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id="{E2D814B9-0DBE-4095-BCF3-3772DCA031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356" y="4559459"/>
            <a:ext cx="88324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PE" altLang="es-P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PE" altLang="es-P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Energía espectral en una banda</a:t>
            </a:r>
            <a:r>
              <a:rPr kumimoji="0" lang="es-PE" altLang="es-P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 Energía contenida en una banda de frecuencia específica.</a:t>
            </a:r>
          </a:p>
        </p:txBody>
      </p:sp>
    </p:spTree>
    <p:extLst>
      <p:ext uri="{BB962C8B-B14F-4D97-AF65-F5344CB8AC3E}">
        <p14:creationId xmlns:p14="http://schemas.microsoft.com/office/powerpoint/2010/main" val="1067069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7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DA6D8D4-EF27-4397-A03E-3E5B4208B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E3337E6B-2D37-437B-8DCD-AC272160C147}"/>
              </a:ext>
            </a:extLst>
          </p:cNvPr>
          <p:cNvSpPr txBox="1"/>
          <p:nvPr/>
        </p:nvSpPr>
        <p:spPr>
          <a:xfrm>
            <a:off x="140494" y="696286"/>
            <a:ext cx="2552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0C265D"/>
                </a:solidFill>
              </a:rPr>
              <a:t>Marco teórico</a:t>
            </a:r>
            <a:endParaRPr lang="es-PE" sz="3200" b="1" dirty="0">
              <a:solidFill>
                <a:srgbClr val="0C265D"/>
              </a:solidFill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30D21F1F-A228-42C4-AFA1-C2F3F8A83A85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243400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n 14">
            <a:extLst>
              <a:ext uri="{FF2B5EF4-FFF2-40B4-BE49-F238E27FC236}">
                <a16:creationId xmlns:a16="http://schemas.microsoft.com/office/drawing/2014/main" id="{95AB02BF-6707-4C07-9677-1F31E546BD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7580" y="2771884"/>
            <a:ext cx="1593899" cy="790771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FABA4755-3568-467E-B86B-12BE926FE85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454" t="28709" b="19643"/>
          <a:stretch/>
        </p:blipFill>
        <p:spPr>
          <a:xfrm>
            <a:off x="4309549" y="4021116"/>
            <a:ext cx="1169960" cy="526461"/>
          </a:xfrm>
          <a:prstGeom prst="rect">
            <a:avLst/>
          </a:prstGeom>
        </p:spPr>
      </p:pic>
      <p:sp>
        <p:nvSpPr>
          <p:cNvPr id="20" name="Rectangle 5">
            <a:extLst>
              <a:ext uri="{FF2B5EF4-FFF2-40B4-BE49-F238E27FC236}">
                <a16:creationId xmlns:a16="http://schemas.microsoft.com/office/drawing/2014/main" id="{B8178D15-836A-4961-B3A8-E1880C1AA3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356" y="2317411"/>
            <a:ext cx="121920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PE" altLang="es-P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PE" altLang="es-P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Relación espectral de voz</a:t>
            </a:r>
            <a:r>
              <a:rPr kumimoji="0" lang="es-PE" altLang="es-P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 Proporción de energía ubicada en la banda característica de la voz, respecto a la energía total de la señal.</a:t>
            </a:r>
          </a:p>
        </p:txBody>
      </p:sp>
      <p:sp>
        <p:nvSpPr>
          <p:cNvPr id="22" name="Rectangle 5">
            <a:extLst>
              <a:ext uri="{FF2B5EF4-FFF2-40B4-BE49-F238E27FC236}">
                <a16:creationId xmlns:a16="http://schemas.microsoft.com/office/drawing/2014/main" id="{C7D6FD49-77FF-48AB-99B9-F59AB7C35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356" y="3591476"/>
            <a:ext cx="12192000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s-PE" altLang="es-P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PE" altLang="es-P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Factor de cre</a:t>
            </a:r>
            <a:r>
              <a:rPr lang="es-PE" altLang="es-PE" b="1" dirty="0"/>
              <a:t>sta</a:t>
            </a:r>
            <a:r>
              <a:rPr kumimoji="0" lang="es-PE" altLang="es-P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: Permite identificar señales impulsivas mediante el valor máximo y el valor RMS.</a:t>
            </a:r>
          </a:p>
        </p:txBody>
      </p:sp>
    </p:spTree>
    <p:extLst>
      <p:ext uri="{BB962C8B-B14F-4D97-AF65-F5344CB8AC3E}">
        <p14:creationId xmlns:p14="http://schemas.microsoft.com/office/powerpoint/2010/main" val="215715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8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1DA6D8D4-EF27-4397-A03E-3E5B4208B1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E3337E6B-2D37-437B-8DCD-AC272160C147}"/>
              </a:ext>
            </a:extLst>
          </p:cNvPr>
          <p:cNvSpPr txBox="1"/>
          <p:nvPr/>
        </p:nvSpPr>
        <p:spPr>
          <a:xfrm>
            <a:off x="140494" y="696286"/>
            <a:ext cx="2552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0C265D"/>
                </a:solidFill>
              </a:rPr>
              <a:t>Marco teórico</a:t>
            </a:r>
            <a:endParaRPr lang="es-PE" sz="3200" b="1" dirty="0">
              <a:solidFill>
                <a:srgbClr val="0C265D"/>
              </a:solidFill>
            </a:endParaRPr>
          </a:p>
        </p:txBody>
      </p:sp>
      <p:cxnSp>
        <p:nvCxnSpPr>
          <p:cNvPr id="3" name="Conector recto 2">
            <a:extLst>
              <a:ext uri="{FF2B5EF4-FFF2-40B4-BE49-F238E27FC236}">
                <a16:creationId xmlns:a16="http://schemas.microsoft.com/office/drawing/2014/main" id="{30D21F1F-A228-42C4-AFA1-C2F3F8A83A85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243400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n 3">
            <a:extLst>
              <a:ext uri="{FF2B5EF4-FFF2-40B4-BE49-F238E27FC236}">
                <a16:creationId xmlns:a16="http://schemas.microsoft.com/office/drawing/2014/main" id="{75E57E15-103B-4FDE-9304-3443748F51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422" y="1477635"/>
            <a:ext cx="3790039" cy="36771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E2BD141D-2825-46AF-B7CF-0DDBFEC4EB14}"/>
              </a:ext>
            </a:extLst>
          </p:cNvPr>
          <p:cNvSpPr txBox="1"/>
          <p:nvPr/>
        </p:nvSpPr>
        <p:spPr>
          <a:xfrm>
            <a:off x="436779" y="5203393"/>
            <a:ext cx="4115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1200" dirty="0"/>
              <a:t>Patrones tridimensionales de los armónicos esféricos hasta el orden n = 4, mostrando para cada grado de la función (m) [8]</a:t>
            </a:r>
            <a:endParaRPr lang="es-PE" sz="1200" dirty="0"/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2D29B90B-3C77-4225-A2F8-AB4F134AC1B2}"/>
              </a:ext>
            </a:extLst>
          </p:cNvPr>
          <p:cNvSpPr/>
          <p:nvPr/>
        </p:nvSpPr>
        <p:spPr>
          <a:xfrm>
            <a:off x="0" y="5861632"/>
            <a:ext cx="12192000" cy="624600"/>
          </a:xfrm>
          <a:prstGeom prst="rect">
            <a:avLst/>
          </a:prstGeom>
          <a:solidFill>
            <a:schemeClr val="bg1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7" name="Rectangle 5">
            <a:extLst>
              <a:ext uri="{FF2B5EF4-FFF2-40B4-BE49-F238E27FC236}">
                <a16:creationId xmlns:a16="http://schemas.microsoft.com/office/drawing/2014/main" id="{203F824F-D87F-4348-B7B5-F948B2AF92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6953" y="1242910"/>
            <a:ext cx="725455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s-PE" altLang="es-P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lang="es-PE" b="1" dirty="0"/>
              <a:t>Presión sonora en coordenadas esféricas</a:t>
            </a:r>
            <a:r>
              <a:rPr lang="es-PE" dirty="0"/>
              <a:t>: Presión medida sobre el arreglo mediante una combinación de modos espaciales.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95B26A6D-923F-495A-AF26-1946AD49C4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19497" y="1821848"/>
            <a:ext cx="5934903" cy="647790"/>
          </a:xfrm>
          <a:prstGeom prst="rect">
            <a:avLst/>
          </a:prstGeom>
        </p:spPr>
      </p:pic>
      <p:sp>
        <p:nvSpPr>
          <p:cNvPr id="19" name="Rectangle 5">
            <a:extLst>
              <a:ext uri="{FF2B5EF4-FFF2-40B4-BE49-F238E27FC236}">
                <a16:creationId xmlns:a16="http://schemas.microsoft.com/office/drawing/2014/main" id="{0B1FD881-7793-4249-BC00-2C07BB9379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24400" y="2469914"/>
            <a:ext cx="732710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s-PE" altLang="es-P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lang="es-PE" b="1" dirty="0"/>
              <a:t>Transformada de Fourier esférica</a:t>
            </a:r>
            <a:r>
              <a:rPr lang="es-PE" dirty="0"/>
              <a:t>: Transformación del campo acústico al dominio espacial.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00F84255-6DE9-4BB9-A360-581C0397F7D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1136" b="20851"/>
          <a:stretch/>
        </p:blipFill>
        <p:spPr>
          <a:xfrm>
            <a:off x="5819497" y="3044111"/>
            <a:ext cx="5430008" cy="64633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74732675-1ED8-4B7A-B0ED-C302140852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5173" y="4097164"/>
            <a:ext cx="3658111" cy="857370"/>
          </a:xfrm>
          <a:prstGeom prst="rect">
            <a:avLst/>
          </a:prstGeom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91885A26-D25D-4E25-AC44-1155ADD9AF1B}"/>
              </a:ext>
            </a:extLst>
          </p:cNvPr>
          <p:cNvSpPr txBox="1"/>
          <p:nvPr/>
        </p:nvSpPr>
        <p:spPr>
          <a:xfrm>
            <a:off x="4724399" y="3753694"/>
            <a:ext cx="73271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s-PE" altLang="es-P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lang="es-PE" b="1" dirty="0" err="1"/>
              <a:t>Beamforming</a:t>
            </a:r>
            <a:r>
              <a:rPr lang="es-PE" dirty="0"/>
              <a:t>: Generación del mapa espacial analizando la energía para cada dirección angular.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E999882-AA30-4F00-87C9-2BC36BAD11DE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23835" b="17950"/>
          <a:stretch/>
        </p:blipFill>
        <p:spPr>
          <a:xfrm>
            <a:off x="7396104" y="5434225"/>
            <a:ext cx="2276793" cy="382660"/>
          </a:xfrm>
          <a:prstGeom prst="rect">
            <a:avLst/>
          </a:prstGeom>
        </p:spPr>
      </p:pic>
      <p:sp>
        <p:nvSpPr>
          <p:cNvPr id="28" name="CuadroTexto 27">
            <a:extLst>
              <a:ext uri="{FF2B5EF4-FFF2-40B4-BE49-F238E27FC236}">
                <a16:creationId xmlns:a16="http://schemas.microsoft.com/office/drawing/2014/main" id="{240FAF64-424E-4C45-AC3F-B201C47528C2}"/>
              </a:ext>
            </a:extLst>
          </p:cNvPr>
          <p:cNvSpPr txBox="1"/>
          <p:nvPr/>
        </p:nvSpPr>
        <p:spPr>
          <a:xfrm>
            <a:off x="4760675" y="4918855"/>
            <a:ext cx="732710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es-PE" altLang="es-PE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PE" altLang="es-PE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Dirección de llegada</a:t>
            </a:r>
            <a:r>
              <a:rPr lang="es-PE" dirty="0"/>
              <a:t>: Estimación de la dirección de la fuente ubicando el máximo del mapa espacial.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FDDE8028-5518-40E6-AFD2-AF3A612FBA01}"/>
              </a:ext>
            </a:extLst>
          </p:cNvPr>
          <p:cNvSpPr txBox="1"/>
          <p:nvPr/>
        </p:nvSpPr>
        <p:spPr>
          <a:xfrm>
            <a:off x="0" y="6023214"/>
            <a:ext cx="854838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200" b="1" dirty="0"/>
              <a:t>[8] </a:t>
            </a:r>
            <a:r>
              <a:rPr lang="en-US" sz="1200" dirty="0"/>
              <a:t>B. </a:t>
            </a:r>
            <a:r>
              <a:rPr lang="en-US" sz="1200" dirty="0" err="1"/>
              <a:t>Rafaely</a:t>
            </a:r>
            <a:r>
              <a:rPr lang="en-US" sz="1200" dirty="0"/>
              <a:t>, </a:t>
            </a:r>
            <a:r>
              <a:rPr lang="en-US" sz="1200" i="1" dirty="0"/>
              <a:t>Fundamentals of Spherical Array Processing</a:t>
            </a:r>
            <a:r>
              <a:rPr lang="en-US" sz="1200" dirty="0"/>
              <a:t>. Berlin, Heidelberg: Springer, 2015. </a:t>
            </a:r>
            <a:r>
              <a:rPr lang="en-US" sz="1200" dirty="0" err="1"/>
              <a:t>doi</a:t>
            </a:r>
            <a:r>
              <a:rPr lang="en-US" sz="1200" dirty="0"/>
              <a:t>: 10.1007/978-3-662-45664-4.</a:t>
            </a:r>
            <a:endParaRPr lang="es-PE" sz="1200" dirty="0"/>
          </a:p>
        </p:txBody>
      </p:sp>
    </p:spTree>
    <p:extLst>
      <p:ext uri="{BB962C8B-B14F-4D97-AF65-F5344CB8AC3E}">
        <p14:creationId xmlns:p14="http://schemas.microsoft.com/office/powerpoint/2010/main" val="21573696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F1919D14-FECF-4FFA-87E2-05BE1ADC74B8}"/>
              </a:ext>
            </a:extLst>
          </p:cNvPr>
          <p:cNvSpPr/>
          <p:nvPr/>
        </p:nvSpPr>
        <p:spPr>
          <a:xfrm>
            <a:off x="1444834" y="3676852"/>
            <a:ext cx="9148292" cy="44237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9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C396CE2-0CD1-4ACA-B7BD-5B6AA587A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CCD4A83-DF89-4AC8-997A-7F48B62BDAD4}"/>
              </a:ext>
            </a:extLst>
          </p:cNvPr>
          <p:cNvSpPr txBox="1"/>
          <p:nvPr/>
        </p:nvSpPr>
        <p:spPr>
          <a:xfrm>
            <a:off x="79120" y="686344"/>
            <a:ext cx="24852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>
                <a:solidFill>
                  <a:srgbClr val="0C265D"/>
                </a:solidFill>
              </a:rPr>
              <a:t>Metodología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7394903-679A-4A3F-B81E-A9E2518413EB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2266229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D6D00942-5F48-4F1C-8FDD-4AB852FCEDCD}"/>
              </a:ext>
            </a:extLst>
          </p:cNvPr>
          <p:cNvSpPr txBox="1"/>
          <p:nvPr/>
        </p:nvSpPr>
        <p:spPr>
          <a:xfrm>
            <a:off x="652653" y="1575547"/>
            <a:ext cx="107326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rgbClr val="0C265D"/>
                </a:solidFill>
              </a:rPr>
              <a:t>Flujo general del sistema</a:t>
            </a:r>
            <a:endParaRPr lang="es-PE" sz="3200" b="1" dirty="0">
              <a:solidFill>
                <a:srgbClr val="0C265D"/>
              </a:solidFill>
            </a:endParaRPr>
          </a:p>
        </p:txBody>
      </p:sp>
      <p:pic>
        <p:nvPicPr>
          <p:cNvPr id="58" name="Imagen 57">
            <a:extLst>
              <a:ext uri="{FF2B5EF4-FFF2-40B4-BE49-F238E27FC236}">
                <a16:creationId xmlns:a16="http://schemas.microsoft.com/office/drawing/2014/main" id="{9065ED15-BAB2-4EF4-922F-65AB861F38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635" y="2717315"/>
            <a:ext cx="1555237" cy="628459"/>
          </a:xfrm>
          <a:prstGeom prst="rect">
            <a:avLst/>
          </a:prstGeom>
        </p:spPr>
      </p:pic>
      <p:pic>
        <p:nvPicPr>
          <p:cNvPr id="62" name="Imagen 61">
            <a:extLst>
              <a:ext uri="{FF2B5EF4-FFF2-40B4-BE49-F238E27FC236}">
                <a16:creationId xmlns:a16="http://schemas.microsoft.com/office/drawing/2014/main" id="{867D77D6-F752-4DB4-B87A-D3EA7FC7D9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6370" y="2494795"/>
            <a:ext cx="1002563" cy="1002563"/>
          </a:xfrm>
          <a:prstGeom prst="rect">
            <a:avLst/>
          </a:prstGeom>
        </p:spPr>
      </p:pic>
      <p:pic>
        <p:nvPicPr>
          <p:cNvPr id="64" name="Imagen 63">
            <a:extLst>
              <a:ext uri="{FF2B5EF4-FFF2-40B4-BE49-F238E27FC236}">
                <a16:creationId xmlns:a16="http://schemas.microsoft.com/office/drawing/2014/main" id="{EE5A8424-3F24-430D-A635-843BF4B1B4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5431" y="2717315"/>
            <a:ext cx="701442" cy="568039"/>
          </a:xfrm>
          <a:prstGeom prst="rect">
            <a:avLst/>
          </a:prstGeom>
        </p:spPr>
      </p:pic>
      <p:pic>
        <p:nvPicPr>
          <p:cNvPr id="66" name="Gráfico 65" descr="Ordenador con relleno sólido">
            <a:extLst>
              <a:ext uri="{FF2B5EF4-FFF2-40B4-BE49-F238E27FC236}">
                <a16:creationId xmlns:a16="http://schemas.microsoft.com/office/drawing/2014/main" id="{90919323-6004-45EE-985F-1A6D7CFFBF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5846873" y="2522502"/>
            <a:ext cx="914400" cy="914400"/>
          </a:xfrm>
          <a:prstGeom prst="rect">
            <a:avLst/>
          </a:prstGeom>
        </p:spPr>
      </p:pic>
      <p:pic>
        <p:nvPicPr>
          <p:cNvPr id="68" name="Imagen 67">
            <a:extLst>
              <a:ext uri="{FF2B5EF4-FFF2-40B4-BE49-F238E27FC236}">
                <a16:creationId xmlns:a16="http://schemas.microsoft.com/office/drawing/2014/main" id="{E04EEA82-99D9-4725-9FE5-43720C4B5B3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13964" y="2636060"/>
            <a:ext cx="914400" cy="743918"/>
          </a:xfrm>
          <a:prstGeom prst="rect">
            <a:avLst/>
          </a:prstGeom>
        </p:spPr>
      </p:pic>
      <p:pic>
        <p:nvPicPr>
          <p:cNvPr id="70" name="Imagen 69">
            <a:extLst>
              <a:ext uri="{FF2B5EF4-FFF2-40B4-BE49-F238E27FC236}">
                <a16:creationId xmlns:a16="http://schemas.microsoft.com/office/drawing/2014/main" id="{603C6806-98F4-4863-B770-8E8B1509237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82200" y="2647928"/>
            <a:ext cx="660558" cy="746378"/>
          </a:xfrm>
          <a:prstGeom prst="rect">
            <a:avLst/>
          </a:prstGeom>
        </p:spPr>
      </p:pic>
      <p:sp>
        <p:nvSpPr>
          <p:cNvPr id="47" name="Diagrama de flujo: conector 46">
            <a:extLst>
              <a:ext uri="{FF2B5EF4-FFF2-40B4-BE49-F238E27FC236}">
                <a16:creationId xmlns:a16="http://schemas.microsoft.com/office/drawing/2014/main" id="{D72AB544-11DE-4DBF-88B6-052416070D10}"/>
              </a:ext>
            </a:extLst>
          </p:cNvPr>
          <p:cNvSpPr/>
          <p:nvPr/>
        </p:nvSpPr>
        <p:spPr>
          <a:xfrm>
            <a:off x="1335176" y="3582520"/>
            <a:ext cx="701441" cy="642587"/>
          </a:xfrm>
          <a:prstGeom prst="flowChartConnector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200" dirty="0"/>
              <a:t>1</a:t>
            </a:r>
          </a:p>
        </p:txBody>
      </p:sp>
      <p:sp>
        <p:nvSpPr>
          <p:cNvPr id="49" name="Diagrama de flujo: conector 48">
            <a:extLst>
              <a:ext uri="{FF2B5EF4-FFF2-40B4-BE49-F238E27FC236}">
                <a16:creationId xmlns:a16="http://schemas.microsoft.com/office/drawing/2014/main" id="{747948D2-CA64-4DB0-B78A-181972C20549}"/>
              </a:ext>
            </a:extLst>
          </p:cNvPr>
          <p:cNvSpPr/>
          <p:nvPr/>
        </p:nvSpPr>
        <p:spPr>
          <a:xfrm>
            <a:off x="3496932" y="3578167"/>
            <a:ext cx="701441" cy="642587"/>
          </a:xfrm>
          <a:prstGeom prst="flowChartConnector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200" dirty="0"/>
              <a:t>2</a:t>
            </a:r>
          </a:p>
        </p:txBody>
      </p:sp>
      <p:sp>
        <p:nvSpPr>
          <p:cNvPr id="50" name="Diagrama de flujo: conector 49">
            <a:extLst>
              <a:ext uri="{FF2B5EF4-FFF2-40B4-BE49-F238E27FC236}">
                <a16:creationId xmlns:a16="http://schemas.microsoft.com/office/drawing/2014/main" id="{14B4D22F-9A0A-42B5-B1DA-FD18215CAB53}"/>
              </a:ext>
            </a:extLst>
          </p:cNvPr>
          <p:cNvSpPr/>
          <p:nvPr/>
        </p:nvSpPr>
        <p:spPr>
          <a:xfrm>
            <a:off x="5658688" y="3583460"/>
            <a:ext cx="701441" cy="642587"/>
          </a:xfrm>
          <a:prstGeom prst="flowChartConnector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200" dirty="0"/>
              <a:t>3</a:t>
            </a:r>
          </a:p>
        </p:txBody>
      </p:sp>
      <p:sp>
        <p:nvSpPr>
          <p:cNvPr id="51" name="Diagrama de flujo: conector 50">
            <a:extLst>
              <a:ext uri="{FF2B5EF4-FFF2-40B4-BE49-F238E27FC236}">
                <a16:creationId xmlns:a16="http://schemas.microsoft.com/office/drawing/2014/main" id="{2915EB95-B346-4823-988B-68E5FFCF733D}"/>
              </a:ext>
            </a:extLst>
          </p:cNvPr>
          <p:cNvSpPr/>
          <p:nvPr/>
        </p:nvSpPr>
        <p:spPr>
          <a:xfrm>
            <a:off x="7820444" y="3578167"/>
            <a:ext cx="701441" cy="642587"/>
          </a:xfrm>
          <a:prstGeom prst="flowChartConnector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200" dirty="0"/>
              <a:t>4</a:t>
            </a:r>
          </a:p>
        </p:txBody>
      </p:sp>
      <p:sp>
        <p:nvSpPr>
          <p:cNvPr id="53" name="Diagrama de flujo: conector 52">
            <a:extLst>
              <a:ext uri="{FF2B5EF4-FFF2-40B4-BE49-F238E27FC236}">
                <a16:creationId xmlns:a16="http://schemas.microsoft.com/office/drawing/2014/main" id="{7008B129-A96D-4846-A73F-EB4CE42D3A53}"/>
              </a:ext>
            </a:extLst>
          </p:cNvPr>
          <p:cNvSpPr/>
          <p:nvPr/>
        </p:nvSpPr>
        <p:spPr>
          <a:xfrm>
            <a:off x="9982200" y="3578167"/>
            <a:ext cx="701441" cy="642587"/>
          </a:xfrm>
          <a:prstGeom prst="flowChartConnector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200" dirty="0"/>
              <a:t>5</a:t>
            </a: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6682B5A3-8779-47E1-92DF-56C6915C63A0}"/>
              </a:ext>
            </a:extLst>
          </p:cNvPr>
          <p:cNvSpPr txBox="1"/>
          <p:nvPr/>
        </p:nvSpPr>
        <p:spPr>
          <a:xfrm>
            <a:off x="908277" y="4311044"/>
            <a:ext cx="15552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000" dirty="0"/>
              <a:t>Producción de la señal acústica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A2DDC354-48D7-4359-93B1-5D1EBF69B56B}"/>
              </a:ext>
            </a:extLst>
          </p:cNvPr>
          <p:cNvSpPr txBox="1"/>
          <p:nvPr/>
        </p:nvSpPr>
        <p:spPr>
          <a:xfrm>
            <a:off x="2745411" y="4314146"/>
            <a:ext cx="220447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000" dirty="0"/>
              <a:t>Captura de señales de audio con los micrófonos posicionados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B1702DBD-B724-4E51-9F1D-D1A0611CD69E}"/>
              </a:ext>
            </a:extLst>
          </p:cNvPr>
          <p:cNvSpPr txBox="1"/>
          <p:nvPr/>
        </p:nvSpPr>
        <p:spPr>
          <a:xfrm>
            <a:off x="5304122" y="4314146"/>
            <a:ext cx="15030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000" dirty="0"/>
              <a:t>Envío de la información capturada hacia la PC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3970117A-B705-425B-A279-F30B8D15A8D5}"/>
              </a:ext>
            </a:extLst>
          </p:cNvPr>
          <p:cNvSpPr txBox="1"/>
          <p:nvPr/>
        </p:nvSpPr>
        <p:spPr>
          <a:xfrm>
            <a:off x="7274328" y="4290385"/>
            <a:ext cx="17936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000" dirty="0"/>
              <a:t>Análisis y procesamiento de las señales</a:t>
            </a:r>
          </a:p>
        </p:txBody>
      </p:sp>
      <p:sp>
        <p:nvSpPr>
          <p:cNvPr id="67" name="CuadroTexto 66">
            <a:extLst>
              <a:ext uri="{FF2B5EF4-FFF2-40B4-BE49-F238E27FC236}">
                <a16:creationId xmlns:a16="http://schemas.microsoft.com/office/drawing/2014/main" id="{1BAAD15D-AA98-4539-8027-3871279917A9}"/>
              </a:ext>
            </a:extLst>
          </p:cNvPr>
          <p:cNvSpPr txBox="1"/>
          <p:nvPr/>
        </p:nvSpPr>
        <p:spPr>
          <a:xfrm>
            <a:off x="9504731" y="4249595"/>
            <a:ext cx="16154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2000" dirty="0"/>
              <a:t>Predicción de la localización de la fuente</a:t>
            </a:r>
          </a:p>
        </p:txBody>
      </p:sp>
    </p:spTree>
    <p:extLst>
      <p:ext uri="{BB962C8B-B14F-4D97-AF65-F5344CB8AC3E}">
        <p14:creationId xmlns:p14="http://schemas.microsoft.com/office/powerpoint/2010/main" val="19095122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10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C396CE2-0CD1-4ACA-B7BD-5B6AA587A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CCD4A83-DF89-4AC8-997A-7F48B62BDAD4}"/>
              </a:ext>
            </a:extLst>
          </p:cNvPr>
          <p:cNvSpPr txBox="1"/>
          <p:nvPr/>
        </p:nvSpPr>
        <p:spPr>
          <a:xfrm>
            <a:off x="79119" y="686344"/>
            <a:ext cx="70683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>
                <a:solidFill>
                  <a:srgbClr val="0C265D"/>
                </a:solidFill>
              </a:rPr>
              <a:t>Metodología: Selección de componentes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7394903-679A-4A3F-B81E-A9E2518413EB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686339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2F3597DD-6917-46B8-A947-ECA852B2DE4A}"/>
              </a:ext>
            </a:extLst>
          </p:cNvPr>
          <p:cNvSpPr/>
          <p:nvPr/>
        </p:nvSpPr>
        <p:spPr>
          <a:xfrm>
            <a:off x="0" y="5861632"/>
            <a:ext cx="12192000" cy="624600"/>
          </a:xfrm>
          <a:prstGeom prst="rect">
            <a:avLst/>
          </a:prstGeom>
          <a:solidFill>
            <a:schemeClr val="bg1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3D15732F-B758-4041-ADD5-5E58B549E3DA}"/>
              </a:ext>
            </a:extLst>
          </p:cNvPr>
          <p:cNvSpPr/>
          <p:nvPr/>
        </p:nvSpPr>
        <p:spPr>
          <a:xfrm>
            <a:off x="618480" y="1484851"/>
            <a:ext cx="5477520" cy="4279663"/>
          </a:xfrm>
          <a:prstGeom prst="roundRect">
            <a:avLst/>
          </a:prstGeom>
          <a:noFill/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9" name="Diagrama de flujo: conector 18">
            <a:extLst>
              <a:ext uri="{FF2B5EF4-FFF2-40B4-BE49-F238E27FC236}">
                <a16:creationId xmlns:a16="http://schemas.microsoft.com/office/drawing/2014/main" id="{BB4C8D21-C69F-481C-BA5F-B55ED00E0A52}"/>
              </a:ext>
            </a:extLst>
          </p:cNvPr>
          <p:cNvSpPr/>
          <p:nvPr/>
        </p:nvSpPr>
        <p:spPr>
          <a:xfrm>
            <a:off x="2959097" y="1281075"/>
            <a:ext cx="408998" cy="418410"/>
          </a:xfrm>
          <a:prstGeom prst="flowChartConnector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200" dirty="0"/>
              <a:t>1</a:t>
            </a:r>
          </a:p>
        </p:txBody>
      </p:sp>
      <p:pic>
        <p:nvPicPr>
          <p:cNvPr id="20" name="Imagen 19">
            <a:extLst>
              <a:ext uri="{FF2B5EF4-FFF2-40B4-BE49-F238E27FC236}">
                <a16:creationId xmlns:a16="http://schemas.microsoft.com/office/drawing/2014/main" id="{8382492F-8108-4F2A-B28B-64E5728AC3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70" t="6276" r="3146" b="1725"/>
          <a:stretch/>
        </p:blipFill>
        <p:spPr>
          <a:xfrm>
            <a:off x="2011582" y="2333763"/>
            <a:ext cx="2304026" cy="1559583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95CFD749-B9B4-43E4-B4E7-AD7FE0580F7A}"/>
              </a:ext>
            </a:extLst>
          </p:cNvPr>
          <p:cNvSpPr txBox="1"/>
          <p:nvPr/>
        </p:nvSpPr>
        <p:spPr>
          <a:xfrm>
            <a:off x="1269958" y="1732510"/>
            <a:ext cx="37872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b="1" dirty="0">
                <a:solidFill>
                  <a:srgbClr val="0C265D"/>
                </a:solidFill>
              </a:rPr>
              <a:t>Placa de desarrollo STM32 Nucleo-144 con microcontrolador STM32H755ZI-Q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EB92E2DC-6F9E-46C7-8545-6C1BD4BC64AD}"/>
              </a:ext>
            </a:extLst>
          </p:cNvPr>
          <p:cNvSpPr txBox="1"/>
          <p:nvPr/>
        </p:nvSpPr>
        <p:spPr>
          <a:xfrm>
            <a:off x="2076827" y="3931920"/>
            <a:ext cx="217353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200" dirty="0"/>
              <a:t>Placa STM32 H755ZIQ [9]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7064BE6-385E-422D-8043-F2971278C474}"/>
              </a:ext>
            </a:extLst>
          </p:cNvPr>
          <p:cNvSpPr txBox="1"/>
          <p:nvPr/>
        </p:nvSpPr>
        <p:spPr>
          <a:xfrm>
            <a:off x="0" y="5922718"/>
            <a:ext cx="11983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200" b="1" dirty="0"/>
              <a:t>[9] </a:t>
            </a:r>
            <a:r>
              <a:rPr lang="en-US" sz="1200" dirty="0"/>
              <a:t>STMicroelectronics. (s. f.). </a:t>
            </a:r>
            <a:r>
              <a:rPr lang="en-US" sz="1200" i="1" dirty="0"/>
              <a:t>NUCLEO-H755ZI-Q: STM32 Nucleo-144 development board</a:t>
            </a:r>
            <a:r>
              <a:rPr lang="en-US" sz="1200" dirty="0"/>
              <a:t>. </a:t>
            </a:r>
            <a:r>
              <a:rPr lang="en-US" sz="1200" dirty="0">
                <a:hlinkClick r:id="rId4"/>
              </a:rPr>
              <a:t>https://www.st.com/en/evaluation-tools/nucleo-h755zi-q.html</a:t>
            </a:r>
            <a:endParaRPr lang="en-US" sz="1200" dirty="0"/>
          </a:p>
          <a:p>
            <a:r>
              <a:rPr lang="en-US" sz="1200" b="1" dirty="0"/>
              <a:t>[10] </a:t>
            </a:r>
            <a:r>
              <a:rPr lang="es-PE" sz="1200" dirty="0"/>
              <a:t>Naylamp </a:t>
            </a:r>
            <a:r>
              <a:rPr lang="es-PE" sz="1200" dirty="0" err="1"/>
              <a:t>Mechatronics</a:t>
            </a:r>
            <a:r>
              <a:rPr lang="es-PE" sz="1200" dirty="0"/>
              <a:t>. (s. f.). </a:t>
            </a:r>
            <a:r>
              <a:rPr lang="es-PE" sz="1200" i="1" dirty="0"/>
              <a:t>Micrófono I2S INMP441</a:t>
            </a:r>
            <a:r>
              <a:rPr lang="es-PE" sz="1200" dirty="0"/>
              <a:t> [Fotografía de producto]. </a:t>
            </a:r>
            <a:r>
              <a:rPr lang="es-PE" sz="1200" dirty="0">
                <a:hlinkClick r:id="rId5"/>
              </a:rPr>
              <a:t>https://naylampmechatronics.com/audio-sonido/1037-microfono-i2s-inmp441.html</a:t>
            </a:r>
            <a:endParaRPr lang="es-PE" sz="1200" dirty="0"/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6E7048C9-1495-430C-88B1-EB5078D593E8}"/>
              </a:ext>
            </a:extLst>
          </p:cNvPr>
          <p:cNvSpPr txBox="1"/>
          <p:nvPr/>
        </p:nvSpPr>
        <p:spPr>
          <a:xfrm>
            <a:off x="746067" y="4199891"/>
            <a:ext cx="53724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/>
              <a:t>Interfaces de audio:</a:t>
            </a:r>
            <a:r>
              <a:rPr lang="pt-BR" sz="1600" dirty="0"/>
              <a:t> 4 periféricos SAI y 2 interfaces I2S.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/>
              <a:t>Frecuencia máxima: </a:t>
            </a:r>
            <a:r>
              <a:rPr lang="pt-BR" sz="1600" dirty="0"/>
              <a:t>480 MHz.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b="1" dirty="0"/>
              <a:t>Conectividad:</a:t>
            </a:r>
            <a:r>
              <a:rPr lang="en-US" sz="1600" dirty="0"/>
              <a:t> Ethernet, USB Full Speed y USB High Speed.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1600" b="1" dirty="0"/>
              <a:t>Compatibilidad: </a:t>
            </a:r>
            <a:r>
              <a:rPr lang="en-US" sz="1600" dirty="0" err="1"/>
              <a:t>FreeRTOS</a:t>
            </a:r>
            <a:r>
              <a:rPr lang="en-US" sz="1600" dirty="0"/>
              <a:t> y CMSIS.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1600" b="1" dirty="0"/>
              <a:t>Precio aproximado:</a:t>
            </a:r>
            <a:r>
              <a:rPr lang="es-PE" sz="1600" dirty="0"/>
              <a:t> S/ 260.</a:t>
            </a:r>
            <a:endParaRPr lang="pt-BR" sz="1600" dirty="0"/>
          </a:p>
        </p:txBody>
      </p:sp>
      <p:sp>
        <p:nvSpPr>
          <p:cNvPr id="24" name="Rectángulo: esquinas redondeadas 23">
            <a:extLst>
              <a:ext uri="{FF2B5EF4-FFF2-40B4-BE49-F238E27FC236}">
                <a16:creationId xmlns:a16="http://schemas.microsoft.com/office/drawing/2014/main" id="{4C846037-B6C6-45B2-B7CB-5A6E8308E96E}"/>
              </a:ext>
            </a:extLst>
          </p:cNvPr>
          <p:cNvSpPr/>
          <p:nvPr/>
        </p:nvSpPr>
        <p:spPr>
          <a:xfrm>
            <a:off x="6483290" y="1484851"/>
            <a:ext cx="5477520" cy="4279663"/>
          </a:xfrm>
          <a:prstGeom prst="roundRect">
            <a:avLst/>
          </a:prstGeom>
          <a:noFill/>
          <a:ln w="28575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1024E99-3082-415F-B58B-05E1D1AF9A6A}"/>
              </a:ext>
            </a:extLst>
          </p:cNvPr>
          <p:cNvSpPr txBox="1"/>
          <p:nvPr/>
        </p:nvSpPr>
        <p:spPr>
          <a:xfrm>
            <a:off x="7403471" y="1751224"/>
            <a:ext cx="3787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b="1" dirty="0">
                <a:solidFill>
                  <a:srgbClr val="0C265D"/>
                </a:solidFill>
              </a:rPr>
              <a:t>Micrófono MEMS digital INMP441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751DAAAB-3484-4745-BACE-9033E9720AB1}"/>
              </a:ext>
            </a:extLst>
          </p:cNvPr>
          <p:cNvSpPr txBox="1"/>
          <p:nvPr/>
        </p:nvSpPr>
        <p:spPr>
          <a:xfrm>
            <a:off x="8103883" y="3860410"/>
            <a:ext cx="27954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200" dirty="0"/>
              <a:t>Módulo de micrófono INMP441 [10]</a:t>
            </a:r>
          </a:p>
        </p:txBody>
      </p:sp>
      <p:sp>
        <p:nvSpPr>
          <p:cNvPr id="33" name="Diagrama de flujo: conector 32">
            <a:extLst>
              <a:ext uri="{FF2B5EF4-FFF2-40B4-BE49-F238E27FC236}">
                <a16:creationId xmlns:a16="http://schemas.microsoft.com/office/drawing/2014/main" id="{657F3563-FA98-4BBD-95CC-52AE2529AF00}"/>
              </a:ext>
            </a:extLst>
          </p:cNvPr>
          <p:cNvSpPr/>
          <p:nvPr/>
        </p:nvSpPr>
        <p:spPr>
          <a:xfrm>
            <a:off x="9092611" y="1242910"/>
            <a:ext cx="408998" cy="418410"/>
          </a:xfrm>
          <a:prstGeom prst="flowChartConnector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3200" dirty="0"/>
              <a:t>2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E3FB7284-6810-435D-8BE3-2A7AD18F33F8}"/>
              </a:ext>
            </a:extLst>
          </p:cNvPr>
          <p:cNvSpPr txBox="1"/>
          <p:nvPr/>
        </p:nvSpPr>
        <p:spPr>
          <a:xfrm>
            <a:off x="6610878" y="4091447"/>
            <a:ext cx="537246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/>
              <a:t>Formato de salida: </a:t>
            </a:r>
            <a:r>
              <a:rPr lang="pt-BR" sz="1600" dirty="0"/>
              <a:t>Señal de audio digital.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/>
              <a:t>Interfaz de comunicación: </a:t>
            </a:r>
            <a:r>
              <a:rPr lang="pt-BR" sz="1600" dirty="0"/>
              <a:t>Protocolo I2S.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 err="1"/>
              <a:t>Librería</a:t>
            </a:r>
            <a:r>
              <a:rPr lang="pt-BR" sz="1600" b="1" dirty="0"/>
              <a:t>: </a:t>
            </a:r>
            <a:r>
              <a:rPr lang="pt-BR" sz="1600" dirty="0"/>
              <a:t>No </a:t>
            </a:r>
            <a:r>
              <a:rPr lang="pt-BR" sz="1600" dirty="0" err="1"/>
              <a:t>requiere</a:t>
            </a:r>
            <a:r>
              <a:rPr lang="pt-BR" sz="16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/>
              <a:t>Señales: </a:t>
            </a:r>
            <a:r>
              <a:rPr lang="pt-BR" sz="1600" dirty="0"/>
              <a:t>SCK(</a:t>
            </a:r>
            <a:r>
              <a:rPr lang="pt-BR" sz="1600" dirty="0" err="1"/>
              <a:t>reloj</a:t>
            </a:r>
            <a:r>
              <a:rPr lang="pt-BR" sz="1600" dirty="0"/>
              <a:t>), WS(</a:t>
            </a:r>
            <a:r>
              <a:rPr lang="pt-BR" sz="1600" dirty="0" err="1"/>
              <a:t>selección</a:t>
            </a:r>
            <a:r>
              <a:rPr lang="pt-BR" sz="1600" dirty="0"/>
              <a:t> de canal) y SD(data).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1600" b="1" dirty="0" err="1"/>
              <a:t>Cantidad</a:t>
            </a:r>
            <a:r>
              <a:rPr lang="pt-BR" sz="1600" b="1" dirty="0"/>
              <a:t> requerida: </a:t>
            </a:r>
            <a:r>
              <a:rPr lang="pt-BR" sz="1600" dirty="0"/>
              <a:t>8 unidades.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PE" sz="1600" b="1" dirty="0"/>
              <a:t>Precio aproximado:</a:t>
            </a:r>
            <a:r>
              <a:rPr lang="es-PE" sz="1600" dirty="0"/>
              <a:t> S/ 20.</a:t>
            </a:r>
            <a:endParaRPr lang="pt-B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1600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9DF56FFF-0C6E-45AE-9A16-E25FFFA7BA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6567" y="2220196"/>
            <a:ext cx="1921082" cy="15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031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11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C396CE2-0CD1-4ACA-B7BD-5B6AA587A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CCD4A83-DF89-4AC8-997A-7F48B62BDAD4}"/>
              </a:ext>
            </a:extLst>
          </p:cNvPr>
          <p:cNvSpPr txBox="1"/>
          <p:nvPr/>
        </p:nvSpPr>
        <p:spPr>
          <a:xfrm>
            <a:off x="79119" y="686344"/>
            <a:ext cx="79927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>
                <a:solidFill>
                  <a:srgbClr val="0C265D"/>
                </a:solidFill>
              </a:rPr>
              <a:t>Metodología: Diseño y fabricación del arreglo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7394903-679A-4A3F-B81E-A9E2518413EB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7761018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2CDA1123-1EC1-4D0E-8EC4-829213839A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909364"/>
              </p:ext>
            </p:extLst>
          </p:nvPr>
        </p:nvGraphicFramePr>
        <p:xfrm>
          <a:off x="651077" y="3669205"/>
          <a:ext cx="10889842" cy="24729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Imagen 2">
            <a:extLst>
              <a:ext uri="{FF2B5EF4-FFF2-40B4-BE49-F238E27FC236}">
                <a16:creationId xmlns:a16="http://schemas.microsoft.com/office/drawing/2014/main" id="{43F461CF-6273-4D2B-8117-86BA313D4F5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794" r="11043" b="3144"/>
          <a:stretch/>
        </p:blipFill>
        <p:spPr>
          <a:xfrm>
            <a:off x="3463792" y="1564844"/>
            <a:ext cx="2031005" cy="194271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047D13D-A662-4086-8646-5C7AD87F130B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7260" r="4938"/>
          <a:stretch/>
        </p:blipFill>
        <p:spPr>
          <a:xfrm>
            <a:off x="806485" y="1612171"/>
            <a:ext cx="2031005" cy="19216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Rectángulo 12">
            <a:extLst>
              <a:ext uri="{FF2B5EF4-FFF2-40B4-BE49-F238E27FC236}">
                <a16:creationId xmlns:a16="http://schemas.microsoft.com/office/drawing/2014/main" id="{B09A3E26-C69E-4207-A2F8-FCDBB6B022CF}"/>
              </a:ext>
            </a:extLst>
          </p:cNvPr>
          <p:cNvSpPr/>
          <p:nvPr/>
        </p:nvSpPr>
        <p:spPr>
          <a:xfrm>
            <a:off x="0" y="5861632"/>
            <a:ext cx="12192000" cy="624600"/>
          </a:xfrm>
          <a:prstGeom prst="rect">
            <a:avLst/>
          </a:prstGeom>
          <a:solidFill>
            <a:schemeClr val="bg1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840B271-2F9D-4F66-B050-17897A38F77B}"/>
              </a:ext>
            </a:extLst>
          </p:cNvPr>
          <p:cNvSpPr txBox="1"/>
          <p:nvPr/>
        </p:nvSpPr>
        <p:spPr>
          <a:xfrm>
            <a:off x="1" y="6033156"/>
            <a:ext cx="830797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200" b="1" dirty="0"/>
              <a:t>[11] </a:t>
            </a:r>
            <a:r>
              <a:rPr lang="en-US" sz="1200" dirty="0"/>
              <a:t>B. </a:t>
            </a:r>
            <a:r>
              <a:rPr lang="en-US" sz="1200" dirty="0" err="1"/>
              <a:t>Rafaely</a:t>
            </a:r>
            <a:r>
              <a:rPr lang="en-US" sz="1200" dirty="0"/>
              <a:t>, </a:t>
            </a:r>
            <a:r>
              <a:rPr lang="en-US" sz="1200" i="1" dirty="0"/>
              <a:t>Fundamentals of Spherical Array Processing</a:t>
            </a:r>
            <a:r>
              <a:rPr lang="en-US" sz="1200" dirty="0"/>
              <a:t>. Berlin, Heidelberg: Springer, 2015. </a:t>
            </a:r>
            <a:r>
              <a:rPr lang="en-US" sz="1200" dirty="0" err="1"/>
              <a:t>doi</a:t>
            </a:r>
            <a:r>
              <a:rPr lang="en-US" sz="1200" dirty="0"/>
              <a:t>: 10.1007/978-3-662-45664-4</a:t>
            </a:r>
            <a:endParaRPr lang="es-PE" sz="1200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5A4FF60C-40A9-4082-B30F-395691C3266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8" t="21767" r="16363" b="225"/>
          <a:stretch/>
        </p:blipFill>
        <p:spPr>
          <a:xfrm>
            <a:off x="5999248" y="1564844"/>
            <a:ext cx="2032253" cy="192164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575B810D-682C-422A-887A-E49203D426B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527563" y="1566087"/>
            <a:ext cx="2031005" cy="192164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5" name="CuadroTexto 24">
            <a:extLst>
              <a:ext uri="{FF2B5EF4-FFF2-40B4-BE49-F238E27FC236}">
                <a16:creationId xmlns:a16="http://schemas.microsoft.com/office/drawing/2014/main" id="{234999B4-4CE1-45D2-9E93-211C4B1C602E}"/>
              </a:ext>
            </a:extLst>
          </p:cNvPr>
          <p:cNvSpPr txBox="1"/>
          <p:nvPr/>
        </p:nvSpPr>
        <p:spPr>
          <a:xfrm>
            <a:off x="639254" y="3551699"/>
            <a:ext cx="23536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Solidos platónicos [11]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60C4B6F3-A0DB-462A-8C91-5056564B7E22}"/>
              </a:ext>
            </a:extLst>
          </p:cNvPr>
          <p:cNvSpPr txBox="1"/>
          <p:nvPr/>
        </p:nvSpPr>
        <p:spPr>
          <a:xfrm>
            <a:off x="2992897" y="3590488"/>
            <a:ext cx="29342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/>
              <a:t>Modelamiento de la posición de los micrófonos sobre la esfera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69B293BA-6A3A-4B81-A139-740091FB682B}"/>
              </a:ext>
            </a:extLst>
          </p:cNvPr>
          <p:cNvSpPr txBox="1"/>
          <p:nvPr/>
        </p:nvSpPr>
        <p:spPr>
          <a:xfrm>
            <a:off x="5906969" y="3556932"/>
            <a:ext cx="21707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Cableado de los componentes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6430C589-1EC4-4D9C-BA3E-C4896481D11A}"/>
              </a:ext>
            </a:extLst>
          </p:cNvPr>
          <p:cNvSpPr txBox="1"/>
          <p:nvPr/>
        </p:nvSpPr>
        <p:spPr>
          <a:xfrm>
            <a:off x="8145297" y="3563985"/>
            <a:ext cx="28694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Montaje de la pieza 3D con los demás componentes</a:t>
            </a:r>
          </a:p>
        </p:txBody>
      </p:sp>
    </p:spTree>
    <p:extLst>
      <p:ext uri="{BB962C8B-B14F-4D97-AF65-F5344CB8AC3E}">
        <p14:creationId xmlns:p14="http://schemas.microsoft.com/office/powerpoint/2010/main" val="4262834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en 19">
            <a:extLst>
              <a:ext uri="{FF2B5EF4-FFF2-40B4-BE49-F238E27FC236}">
                <a16:creationId xmlns:a16="http://schemas.microsoft.com/office/drawing/2014/main" id="{C99EB7F4-6B5D-4D01-B614-B4252928DB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09" r="1463"/>
          <a:stretch/>
        </p:blipFill>
        <p:spPr>
          <a:xfrm>
            <a:off x="355994" y="2004126"/>
            <a:ext cx="2856989" cy="298214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12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C396CE2-0CD1-4ACA-B7BD-5B6AA587A1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CCD4A83-DF89-4AC8-997A-7F48B62BDAD4}"/>
              </a:ext>
            </a:extLst>
          </p:cNvPr>
          <p:cNvSpPr txBox="1"/>
          <p:nvPr/>
        </p:nvSpPr>
        <p:spPr>
          <a:xfrm>
            <a:off x="62315" y="708816"/>
            <a:ext cx="5717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>
                <a:solidFill>
                  <a:srgbClr val="0C265D"/>
                </a:solidFill>
              </a:rPr>
              <a:t>Metodología: Diseño del arreglo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7394903-679A-4A3F-B81E-A9E2518413EB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544565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628B6BEF-0599-408D-A815-6A4D65793B2B}"/>
              </a:ext>
            </a:extLst>
          </p:cNvPr>
          <p:cNvSpPr/>
          <p:nvPr/>
        </p:nvSpPr>
        <p:spPr>
          <a:xfrm>
            <a:off x="0" y="5864803"/>
            <a:ext cx="12192000" cy="624600"/>
          </a:xfrm>
          <a:prstGeom prst="rect">
            <a:avLst/>
          </a:prstGeom>
          <a:solidFill>
            <a:schemeClr val="bg1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a 13">
                <a:extLst>
                  <a:ext uri="{FF2B5EF4-FFF2-40B4-BE49-F238E27FC236}">
                    <a16:creationId xmlns:a16="http://schemas.microsoft.com/office/drawing/2014/main" id="{19669628-FE07-421A-8F45-CCDD16C3F4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75893488"/>
                  </p:ext>
                </p:extLst>
              </p:nvPr>
            </p:nvGraphicFramePr>
            <p:xfrm>
              <a:off x="3387633" y="1926721"/>
              <a:ext cx="3559969" cy="3291840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764601">
                      <a:extLst>
                        <a:ext uri="{9D8B030D-6E8A-4147-A177-3AD203B41FA5}">
                          <a16:colId xmlns:a16="http://schemas.microsoft.com/office/drawing/2014/main" val="3405029418"/>
                        </a:ext>
                      </a:extLst>
                    </a:gridCol>
                    <a:gridCol w="1417739">
                      <a:extLst>
                        <a:ext uri="{9D8B030D-6E8A-4147-A177-3AD203B41FA5}">
                          <a16:colId xmlns:a16="http://schemas.microsoft.com/office/drawing/2014/main" val="3529317266"/>
                        </a:ext>
                      </a:extLst>
                    </a:gridCol>
                    <a:gridCol w="1377629">
                      <a:extLst>
                        <a:ext uri="{9D8B030D-6E8A-4147-A177-3AD203B41FA5}">
                          <a16:colId xmlns:a16="http://schemas.microsoft.com/office/drawing/2014/main" val="1100346487"/>
                        </a:ext>
                      </a:extLst>
                    </a:gridCol>
                  </a:tblGrid>
                  <a:tr h="363177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# </a:t>
                          </a:r>
                          <a:r>
                            <a:rPr lang="es-PE" dirty="0" err="1"/>
                            <a:t>Mic</a:t>
                          </a:r>
                          <a:r>
                            <a:rPr lang="es-PE" dirty="0"/>
                            <a:t>.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es-PE" b="0" i="1" smtClean="0">
                                  <a:latin typeface="Cambria Math" panose="02040503050406030204" pitchFamily="18" charset="0"/>
                                </a:rPr>
                                <m:t>𝜃</m:t>
                              </m:r>
                            </m:oMath>
                          </a14:m>
                          <a:r>
                            <a:rPr lang="es-PE" dirty="0"/>
                            <a:t> (Colatitud)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b="0" i="1" smtClean="0">
                                    <a:latin typeface="Cambria Math" panose="02040503050406030204" pitchFamily="18" charset="0"/>
                                  </a:rPr>
                                  <m:t>𝜙</m:t>
                                </m:r>
                                <m:r>
                                  <a:rPr lang="es-PE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m:rPr>
                                    <m:nor/>
                                  </m:rPr>
                                  <a:rPr lang="es-PE" dirty="0" smtClean="0"/>
                                  <m:t>(</m:t>
                                </m:r>
                                <m:r>
                                  <m:rPr>
                                    <m:nor/>
                                  </m:rPr>
                                  <a:rPr lang="es-PE" b="1" i="0" dirty="0" smtClean="0"/>
                                  <m:t>Azimuth</m:t>
                                </m:r>
                                <m:r>
                                  <m:rPr>
                                    <m:nor/>
                                  </m:rPr>
                                  <a:rPr lang="es-PE" dirty="0" smtClean="0"/>
                                  <m:t>)</m:t>
                                </m:r>
                              </m:oMath>
                            </m:oMathPara>
                          </a14:m>
                          <a:endParaRPr lang="es-PE" b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0641896"/>
                      </a:ext>
                    </a:extLst>
                  </a:tr>
                  <a:tr h="3497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800" b="0" i="0" dirty="0"/>
                            <a:t>M1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800" b="0" i="0" smtClean="0">
                                    <a:latin typeface="Cambria Math" panose="02040503050406030204" pitchFamily="18" charset="0"/>
                                  </a:rPr>
                                  <m:t>54.74°</m:t>
                                </m:r>
                              </m:oMath>
                            </m:oMathPara>
                          </a14:m>
                          <a:endParaRPr lang="es-PE" sz="18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800" b="0" i="0" smtClean="0">
                                    <a:latin typeface="Cambria Math" panose="02040503050406030204" pitchFamily="18" charset="0"/>
                                  </a:rPr>
                                  <m:t>45°</m:t>
                                </m:r>
                              </m:oMath>
                            </m:oMathPara>
                          </a14:m>
                          <a:endParaRPr lang="es-PE" sz="18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0087011"/>
                      </a:ext>
                    </a:extLst>
                  </a:tr>
                  <a:tr h="2953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800" b="0" i="0" dirty="0"/>
                            <a:t>M2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8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54.74°</m:t>
                                </m:r>
                              </m:oMath>
                            </m:oMathPara>
                          </a14:m>
                          <a:endParaRPr lang="es-PE" sz="18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8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135°</m:t>
                                </m:r>
                              </m:oMath>
                            </m:oMathPara>
                          </a14:m>
                          <a:endParaRPr lang="es-PE" sz="18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075344"/>
                      </a:ext>
                    </a:extLst>
                  </a:tr>
                  <a:tr h="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800" b="0" i="0" dirty="0"/>
                            <a:t>M3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8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54.74°</m:t>
                                </m:r>
                              </m:oMath>
                            </m:oMathPara>
                          </a14:m>
                          <a:endParaRPr lang="es-PE" sz="18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8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−135°</m:t>
                                </m:r>
                              </m:oMath>
                            </m:oMathPara>
                          </a14:m>
                          <a:endParaRPr lang="es-PE" sz="18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3146417"/>
                      </a:ext>
                    </a:extLst>
                  </a:tr>
                  <a:tr h="349799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s-PE" sz="1800" b="0" i="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M4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8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54.74°</m:t>
                                </m:r>
                              </m:oMath>
                            </m:oMathPara>
                          </a14:m>
                          <a:endParaRPr lang="es-PE" sz="18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8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−45°</m:t>
                                </m:r>
                              </m:oMath>
                            </m:oMathPara>
                          </a14:m>
                          <a:endParaRPr lang="es-PE" sz="18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80873993"/>
                      </a:ext>
                    </a:extLst>
                  </a:tr>
                  <a:tr h="349799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s-PE" sz="1800" b="0" i="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M5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8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125.26°</m:t>
                                </m:r>
                              </m:oMath>
                            </m:oMathPara>
                          </a14:m>
                          <a:endParaRPr lang="es-PE" sz="18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8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45°</m:t>
                                </m:r>
                              </m:oMath>
                            </m:oMathPara>
                          </a14:m>
                          <a:endParaRPr lang="es-PE" sz="18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8838609"/>
                      </a:ext>
                    </a:extLst>
                  </a:tr>
                  <a:tr h="349799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s-PE" sz="1800" b="0" i="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M6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8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125.26°</m:t>
                                </m:r>
                              </m:oMath>
                            </m:oMathPara>
                          </a14:m>
                          <a:endParaRPr lang="es-PE" sz="18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8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135°</m:t>
                                </m:r>
                              </m:oMath>
                            </m:oMathPara>
                          </a14:m>
                          <a:endParaRPr lang="es-PE" sz="18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0506019"/>
                      </a:ext>
                    </a:extLst>
                  </a:tr>
                  <a:tr h="311331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s-PE" sz="1800" b="0" i="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M7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8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125.26°</m:t>
                                </m:r>
                              </m:oMath>
                            </m:oMathPara>
                          </a14:m>
                          <a:endParaRPr lang="es-PE" sz="18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8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−135°</m:t>
                                </m:r>
                              </m:oMath>
                            </m:oMathPara>
                          </a14:m>
                          <a:endParaRPr lang="es-PE" sz="18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28828682"/>
                      </a:ext>
                    </a:extLst>
                  </a:tr>
                  <a:tr h="349799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s-PE" sz="1800" b="0" i="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M8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8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125.26°</m:t>
                                </m:r>
                              </m:oMath>
                            </m:oMathPara>
                          </a14:m>
                          <a:endParaRPr lang="es-PE" sz="18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8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−45°</m:t>
                                </m:r>
                              </m:oMath>
                            </m:oMathPara>
                          </a14:m>
                          <a:endParaRPr lang="es-PE" sz="18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911960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a 13">
                <a:extLst>
                  <a:ext uri="{FF2B5EF4-FFF2-40B4-BE49-F238E27FC236}">
                    <a16:creationId xmlns:a16="http://schemas.microsoft.com/office/drawing/2014/main" id="{19669628-FE07-421A-8F45-CCDD16C3F4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175893488"/>
                  </p:ext>
                </p:extLst>
              </p:nvPr>
            </p:nvGraphicFramePr>
            <p:xfrm>
              <a:off x="3387633" y="1926721"/>
              <a:ext cx="3559969" cy="3291840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764601">
                      <a:extLst>
                        <a:ext uri="{9D8B030D-6E8A-4147-A177-3AD203B41FA5}">
                          <a16:colId xmlns:a16="http://schemas.microsoft.com/office/drawing/2014/main" val="3405029418"/>
                        </a:ext>
                      </a:extLst>
                    </a:gridCol>
                    <a:gridCol w="1417739">
                      <a:extLst>
                        <a:ext uri="{9D8B030D-6E8A-4147-A177-3AD203B41FA5}">
                          <a16:colId xmlns:a16="http://schemas.microsoft.com/office/drawing/2014/main" val="3529317266"/>
                        </a:ext>
                      </a:extLst>
                    </a:gridCol>
                    <a:gridCol w="1377629">
                      <a:extLst>
                        <a:ext uri="{9D8B030D-6E8A-4147-A177-3AD203B41FA5}">
                          <a16:colId xmlns:a16="http://schemas.microsoft.com/office/drawing/2014/main" val="1100346487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# </a:t>
                          </a:r>
                          <a:r>
                            <a:rPr lang="es-PE" dirty="0" err="1"/>
                            <a:t>Mic</a:t>
                          </a:r>
                          <a:r>
                            <a:rPr lang="es-PE" dirty="0"/>
                            <a:t>.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4506" t="-8333" r="-97854" b="-8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9292" t="-8333" r="-885" b="-8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0641896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800" b="0" i="0" dirty="0"/>
                            <a:t>M1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4506" t="-108333" r="-97854" b="-7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9292" t="-108333" r="-885" b="-7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0087011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800" b="0" i="0" dirty="0"/>
                            <a:t>M2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4506" t="-208333" r="-97854" b="-6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9292" t="-208333" r="-885" b="-6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075344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800" b="0" i="0" dirty="0"/>
                            <a:t>M3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4506" t="-308333" r="-97854" b="-52666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9292" t="-308333" r="-885" b="-52666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3146417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s-PE" sz="1800" b="0" i="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M4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4506" t="-401639" r="-97854" b="-4180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9292" t="-401639" r="-885" b="-41803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80873993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s-PE" sz="1800" b="0" i="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M5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4506" t="-510000" r="-97854" b="-3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9292" t="-510000" r="-885" b="-3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6883860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s-PE" sz="1800" b="0" i="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M6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4506" t="-610000" r="-97854" b="-2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9292" t="-610000" r="-885" b="-2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2740506019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s-PE" sz="1800" b="0" i="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M7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4506" t="-710000" r="-97854" b="-1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9292" t="-710000" r="-885" b="-1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28828682"/>
                      </a:ext>
                    </a:extLst>
                  </a:tr>
                  <a:tr h="365760">
                    <a:tc>
                      <a:txBody>
                        <a:bodyPr/>
                        <a:lstStyle/>
                        <a:p>
                          <a:pPr marL="0" algn="ctr" defTabSz="914400" rtl="0" eaLnBrk="1" latinLnBrk="0" hangingPunct="1"/>
                          <a:r>
                            <a:rPr lang="es-PE" sz="1800" b="0" i="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M8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54506" t="-810000" r="-97854" b="-2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9292" t="-810000" r="-885" b="-2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9119606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5" name="CuadroTexto 14">
            <a:extLst>
              <a:ext uri="{FF2B5EF4-FFF2-40B4-BE49-F238E27FC236}">
                <a16:creationId xmlns:a16="http://schemas.microsoft.com/office/drawing/2014/main" id="{4656D510-B375-4801-9D13-996DA15D5CDB}"/>
              </a:ext>
            </a:extLst>
          </p:cNvPr>
          <p:cNvSpPr txBox="1"/>
          <p:nvPr/>
        </p:nvSpPr>
        <p:spPr>
          <a:xfrm>
            <a:off x="104325" y="1304378"/>
            <a:ext cx="59916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PE" sz="1600" dirty="0"/>
              <a:t>Distribución de los micrófonos sobre la esfera: Uniforme y simétrica.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PE" sz="1600" dirty="0"/>
              <a:t>Radio de la superficie esférica: 5 cm.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D045670C-559F-4BC3-A8A9-21109E5BC3C8}"/>
              </a:ext>
            </a:extLst>
          </p:cNvPr>
          <p:cNvSpPr txBox="1"/>
          <p:nvPr/>
        </p:nvSpPr>
        <p:spPr>
          <a:xfrm>
            <a:off x="0" y="6033156"/>
            <a:ext cx="9265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200" b="1" dirty="0"/>
              <a:t>[12] </a:t>
            </a:r>
            <a:r>
              <a:rPr lang="en-US" sz="1200" dirty="0"/>
              <a:t>B. </a:t>
            </a:r>
            <a:r>
              <a:rPr lang="en-US" sz="1200" dirty="0" err="1"/>
              <a:t>Rafaely</a:t>
            </a:r>
            <a:r>
              <a:rPr lang="en-US" sz="1200" dirty="0"/>
              <a:t>, </a:t>
            </a:r>
            <a:r>
              <a:rPr lang="en-US" sz="1200" i="1" dirty="0"/>
              <a:t>Fundamentals of Spherical Array Processing</a:t>
            </a:r>
            <a:r>
              <a:rPr lang="en-US" sz="1200" dirty="0"/>
              <a:t>. Berlin, Heidelberg: Springer, 2015. </a:t>
            </a:r>
            <a:r>
              <a:rPr lang="en-US" sz="1200" dirty="0" err="1"/>
              <a:t>doi</a:t>
            </a:r>
            <a:r>
              <a:rPr lang="en-US" sz="1200" dirty="0"/>
              <a:t>: 10.1007/978-3-662-45664-4</a:t>
            </a:r>
            <a:endParaRPr lang="es-PE" sz="1200" dirty="0"/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10FD342F-9CDC-45E8-8138-43B2962F7F53}"/>
              </a:ext>
            </a:extLst>
          </p:cNvPr>
          <p:cNvSpPr txBox="1"/>
          <p:nvPr/>
        </p:nvSpPr>
        <p:spPr>
          <a:xfrm>
            <a:off x="427869" y="5101239"/>
            <a:ext cx="2713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/>
              <a:t>Sistema de coordenadas esféricas [12]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C8ADC15-709F-4273-9E38-2BD2919BFDD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20" r="966"/>
          <a:stretch/>
        </p:blipFill>
        <p:spPr>
          <a:xfrm>
            <a:off x="7122252" y="1896276"/>
            <a:ext cx="4856360" cy="33712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0E505A0A-A33E-4D37-B156-44D2391A9FD6}"/>
              </a:ext>
            </a:extLst>
          </p:cNvPr>
          <p:cNvSpPr txBox="1"/>
          <p:nvPr/>
        </p:nvSpPr>
        <p:spPr>
          <a:xfrm>
            <a:off x="3810998" y="5229348"/>
            <a:ext cx="2713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/>
              <a:t>Tabla de posiciones de los micrófonos sobre la esfera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6D797E6-A783-48B5-84CA-B0D02EB992B2}"/>
              </a:ext>
            </a:extLst>
          </p:cNvPr>
          <p:cNvSpPr txBox="1"/>
          <p:nvPr/>
        </p:nvSpPr>
        <p:spPr>
          <a:xfrm>
            <a:off x="8326393" y="5269133"/>
            <a:ext cx="271323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/>
              <a:t>Mapa de posiciones de los micrófonos sobre la esfera</a:t>
            </a:r>
          </a:p>
        </p:txBody>
      </p:sp>
    </p:spTree>
    <p:extLst>
      <p:ext uri="{BB962C8B-B14F-4D97-AF65-F5344CB8AC3E}">
        <p14:creationId xmlns:p14="http://schemas.microsoft.com/office/powerpoint/2010/main" val="4058205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13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C396CE2-0CD1-4ACA-B7BD-5B6AA587A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CCD4A83-DF89-4AC8-997A-7F48B62BDAD4}"/>
              </a:ext>
            </a:extLst>
          </p:cNvPr>
          <p:cNvSpPr txBox="1"/>
          <p:nvPr/>
        </p:nvSpPr>
        <p:spPr>
          <a:xfrm>
            <a:off x="140493" y="696286"/>
            <a:ext cx="67804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>
                <a:solidFill>
                  <a:srgbClr val="0C265D"/>
                </a:solidFill>
              </a:rPr>
              <a:t>Metodología: Ensamblaje e integración 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7394903-679A-4A3F-B81E-A9E2518413EB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673756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>
            <a:extLst>
              <a:ext uri="{FF2B5EF4-FFF2-40B4-BE49-F238E27FC236}">
                <a16:creationId xmlns:a16="http://schemas.microsoft.com/office/drawing/2014/main" id="{F0616F9E-395C-4A6B-AC37-797B23381C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58" t="1533" r="50058" b="3052"/>
          <a:stretch/>
        </p:blipFill>
        <p:spPr>
          <a:xfrm>
            <a:off x="3600330" y="1738506"/>
            <a:ext cx="1917775" cy="1961693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25" name="Diagrama 24">
            <a:extLst>
              <a:ext uri="{FF2B5EF4-FFF2-40B4-BE49-F238E27FC236}">
                <a16:creationId xmlns:a16="http://schemas.microsoft.com/office/drawing/2014/main" id="{0F314027-A49B-4FD5-B206-BB9901204C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9936853"/>
              </p:ext>
            </p:extLst>
          </p:nvPr>
        </p:nvGraphicFramePr>
        <p:xfrm>
          <a:off x="648684" y="4431877"/>
          <a:ext cx="10889842" cy="14669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5" name="Imagen 14">
            <a:extLst>
              <a:ext uri="{FF2B5EF4-FFF2-40B4-BE49-F238E27FC236}">
                <a16:creationId xmlns:a16="http://schemas.microsoft.com/office/drawing/2014/main" id="{4E4349DC-A79E-4DA8-A864-00FD8AAC903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17703" b="12317"/>
          <a:stretch/>
        </p:blipFill>
        <p:spPr>
          <a:xfrm>
            <a:off x="6008264" y="1730530"/>
            <a:ext cx="1917775" cy="196169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B3FDA2E3-9CAA-43D0-B31B-4236DC63CE1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4022" y="1766031"/>
            <a:ext cx="2356149" cy="192619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97E01A27-5DE9-4738-AB51-2C94F90E8E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16198" y="1712883"/>
            <a:ext cx="2844893" cy="196169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1" name="CuadroTexto 30">
            <a:extLst>
              <a:ext uri="{FF2B5EF4-FFF2-40B4-BE49-F238E27FC236}">
                <a16:creationId xmlns:a16="http://schemas.microsoft.com/office/drawing/2014/main" id="{AEEA5B91-9EDF-4B0C-8D7F-508CC8CD8D15}"/>
              </a:ext>
            </a:extLst>
          </p:cNvPr>
          <p:cNvSpPr txBox="1"/>
          <p:nvPr/>
        </p:nvSpPr>
        <p:spPr>
          <a:xfrm>
            <a:off x="671345" y="3651783"/>
            <a:ext cx="2521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/>
              <a:t>Placa PCB interna, reductora del cableado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81811229-EBA9-43A6-BB2B-4BFC89945BCB}"/>
              </a:ext>
            </a:extLst>
          </p:cNvPr>
          <p:cNvSpPr txBox="1"/>
          <p:nvPr/>
        </p:nvSpPr>
        <p:spPr>
          <a:xfrm>
            <a:off x="3283628" y="3653742"/>
            <a:ext cx="252150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/>
              <a:t>Cavidades con soportes para los micrófonos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0E94F779-A115-4D1B-8349-C798354C5D18}"/>
              </a:ext>
            </a:extLst>
          </p:cNvPr>
          <p:cNvSpPr txBox="1"/>
          <p:nvPr/>
        </p:nvSpPr>
        <p:spPr>
          <a:xfrm>
            <a:off x="6085009" y="3670041"/>
            <a:ext cx="18410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/>
              <a:t>Cableado interno del prototipo 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4F08CE4B-BCA2-4EC3-B52B-C1DE10CD61AD}"/>
              </a:ext>
            </a:extLst>
          </p:cNvPr>
          <p:cNvSpPr txBox="1"/>
          <p:nvPr/>
        </p:nvSpPr>
        <p:spPr>
          <a:xfrm>
            <a:off x="8918129" y="3802331"/>
            <a:ext cx="18410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/>
              <a:t>Prototipo montado</a:t>
            </a:r>
          </a:p>
        </p:txBody>
      </p:sp>
    </p:spTree>
    <p:extLst>
      <p:ext uri="{BB962C8B-B14F-4D97-AF65-F5344CB8AC3E}">
        <p14:creationId xmlns:p14="http://schemas.microsoft.com/office/powerpoint/2010/main" val="16676630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14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C396CE2-0CD1-4ACA-B7BD-5B6AA587A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CCD4A83-DF89-4AC8-997A-7F48B62BDAD4}"/>
              </a:ext>
            </a:extLst>
          </p:cNvPr>
          <p:cNvSpPr txBox="1"/>
          <p:nvPr/>
        </p:nvSpPr>
        <p:spPr>
          <a:xfrm>
            <a:off x="140494" y="696286"/>
            <a:ext cx="5107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>
                <a:solidFill>
                  <a:srgbClr val="0C265D"/>
                </a:solidFill>
              </a:rPr>
              <a:t>Metodología: Procesamiento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7394903-679A-4A3F-B81E-A9E2518413EB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497919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:a16="http://schemas.microsoft.com/office/drawing/2014/main" id="{D11FC4FF-B78A-400D-84BB-F6724B3107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643" t="3352" r="1832"/>
          <a:stretch/>
        </p:blipFill>
        <p:spPr>
          <a:xfrm>
            <a:off x="5500498" y="1508401"/>
            <a:ext cx="6508146" cy="4653313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D4B24351-16E2-485D-B6BE-FDFC38BEB1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861"/>
          <a:stretch/>
        </p:blipFill>
        <p:spPr>
          <a:xfrm>
            <a:off x="254971" y="1508401"/>
            <a:ext cx="4878827" cy="465331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D97CE457-346D-478E-8264-014C54A7E0A9}"/>
              </a:ext>
            </a:extLst>
          </p:cNvPr>
          <p:cNvSpPr txBox="1"/>
          <p:nvPr/>
        </p:nvSpPr>
        <p:spPr>
          <a:xfrm>
            <a:off x="1063944" y="6161714"/>
            <a:ext cx="34122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/>
              <a:t>Diagrama de flujo del código principal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2688964C-DFFA-4461-A947-4353D8A9D024}"/>
              </a:ext>
            </a:extLst>
          </p:cNvPr>
          <p:cNvSpPr txBox="1"/>
          <p:nvPr/>
        </p:nvSpPr>
        <p:spPr>
          <a:xfrm>
            <a:off x="6541740" y="6161714"/>
            <a:ext cx="442566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/>
              <a:t>Diagrama de flujo del código de detección de voz</a:t>
            </a:r>
          </a:p>
        </p:txBody>
      </p:sp>
    </p:spTree>
    <p:extLst>
      <p:ext uri="{BB962C8B-B14F-4D97-AF65-F5344CB8AC3E}">
        <p14:creationId xmlns:p14="http://schemas.microsoft.com/office/powerpoint/2010/main" val="12125881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15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C396CE2-0CD1-4ACA-B7BD-5B6AA587A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CCD4A83-DF89-4AC8-997A-7F48B62BDAD4}"/>
              </a:ext>
            </a:extLst>
          </p:cNvPr>
          <p:cNvSpPr txBox="1"/>
          <p:nvPr/>
        </p:nvSpPr>
        <p:spPr>
          <a:xfrm>
            <a:off x="140494" y="696286"/>
            <a:ext cx="51077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>
                <a:solidFill>
                  <a:srgbClr val="0C265D"/>
                </a:solidFill>
              </a:rPr>
              <a:t>Metodología: Procesamiento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7394903-679A-4A3F-B81E-A9E2518413EB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497919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:a16="http://schemas.microsoft.com/office/drawing/2014/main" id="{3CA160D0-3F32-4A54-A6BB-BA849D216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5308" y="1501783"/>
            <a:ext cx="4538963" cy="46721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3037A86A-60FC-4F0C-A394-049CE0F366D2}"/>
              </a:ext>
            </a:extLst>
          </p:cNvPr>
          <p:cNvSpPr txBox="1"/>
          <p:nvPr/>
        </p:nvSpPr>
        <p:spPr>
          <a:xfrm>
            <a:off x="3781019" y="6173487"/>
            <a:ext cx="3952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600" dirty="0"/>
              <a:t>Diagrama de flujo del código de localización</a:t>
            </a:r>
          </a:p>
        </p:txBody>
      </p:sp>
    </p:spTree>
    <p:extLst>
      <p:ext uri="{BB962C8B-B14F-4D97-AF65-F5344CB8AC3E}">
        <p14:creationId xmlns:p14="http://schemas.microsoft.com/office/powerpoint/2010/main" val="41036285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16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C396CE2-0CD1-4ACA-B7BD-5B6AA587A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CCD4A83-DF89-4AC8-997A-7F48B62BDAD4}"/>
              </a:ext>
            </a:extLst>
          </p:cNvPr>
          <p:cNvSpPr txBox="1"/>
          <p:nvPr/>
        </p:nvSpPr>
        <p:spPr>
          <a:xfrm>
            <a:off x="140493" y="696286"/>
            <a:ext cx="38526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>
                <a:solidFill>
                  <a:srgbClr val="0C265D"/>
                </a:solidFill>
              </a:rPr>
              <a:t>Metodología: Interfaz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7394903-679A-4A3F-B81E-A9E2518413EB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373430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n 21">
            <a:extLst>
              <a:ext uri="{FF2B5EF4-FFF2-40B4-BE49-F238E27FC236}">
                <a16:creationId xmlns:a16="http://schemas.microsoft.com/office/drawing/2014/main" id="{5BAB920A-39A5-4ED3-B548-838517FB7A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217" r="14742"/>
          <a:stretch/>
        </p:blipFill>
        <p:spPr>
          <a:xfrm>
            <a:off x="183356" y="2166766"/>
            <a:ext cx="3566523" cy="344528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6EF2797-CF30-485C-B13D-90CBD8095E3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1954" b="50000"/>
          <a:stretch/>
        </p:blipFill>
        <p:spPr>
          <a:xfrm>
            <a:off x="8198938" y="2163444"/>
            <a:ext cx="3566523" cy="34177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570111F0-85DD-4839-AEA8-A0D7E06B74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1147" y="2189836"/>
            <a:ext cx="3566522" cy="3445281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5799464C-186A-495C-AE0C-0D22968E209E}"/>
              </a:ext>
            </a:extLst>
          </p:cNvPr>
          <p:cNvSpPr txBox="1"/>
          <p:nvPr/>
        </p:nvSpPr>
        <p:spPr>
          <a:xfrm>
            <a:off x="127524" y="5612051"/>
            <a:ext cx="3622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Montaje del prototipo con cámara para la interfaz gráfica.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A8E1B03E-5C15-4C20-9472-53978F93E4D7}"/>
              </a:ext>
            </a:extLst>
          </p:cNvPr>
          <p:cNvSpPr txBox="1"/>
          <p:nvPr/>
        </p:nvSpPr>
        <p:spPr>
          <a:xfrm>
            <a:off x="4562406" y="5612050"/>
            <a:ext cx="28240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Interfaz gráfica 3D del patrón espacial.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ECE42CA1-AFA0-4CA2-85A4-3D56F46BB48D}"/>
              </a:ext>
            </a:extLst>
          </p:cNvPr>
          <p:cNvSpPr txBox="1"/>
          <p:nvPr/>
        </p:nvSpPr>
        <p:spPr>
          <a:xfrm>
            <a:off x="8165379" y="5638754"/>
            <a:ext cx="36223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Proyección del punto máximo en el área de visual de la cámara.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98C65257-3F3E-4DB4-AD36-7B38531D92F9}"/>
              </a:ext>
            </a:extLst>
          </p:cNvPr>
          <p:cNvSpPr txBox="1"/>
          <p:nvPr/>
        </p:nvSpPr>
        <p:spPr>
          <a:xfrm>
            <a:off x="104325" y="1304378"/>
            <a:ext cx="116834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PE" sz="1600" dirty="0"/>
              <a:t>Interfaz gráfica desarrollada con </a:t>
            </a:r>
            <a:r>
              <a:rPr lang="es-PE" sz="1600" dirty="0" err="1"/>
              <a:t>PyQTGraph</a:t>
            </a:r>
            <a:r>
              <a:rPr lang="es-PE" sz="1600" dirty="0"/>
              <a:t> y </a:t>
            </a:r>
            <a:r>
              <a:rPr lang="es-PE" sz="1600" dirty="0" err="1"/>
              <a:t>OpenCV</a:t>
            </a:r>
            <a:r>
              <a:rPr lang="es-PE" sz="1600" dirty="0"/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PE" sz="1600" dirty="0"/>
              <a:t>12 cm de offset entre la lente de la webcam y el centro del arreglo.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PE" sz="1600" dirty="0"/>
              <a:t>Campo visual de la cámara: 81° horizontal x 65° vertical.</a:t>
            </a:r>
          </a:p>
        </p:txBody>
      </p:sp>
    </p:spTree>
    <p:extLst>
      <p:ext uri="{BB962C8B-B14F-4D97-AF65-F5344CB8AC3E}">
        <p14:creationId xmlns:p14="http://schemas.microsoft.com/office/powerpoint/2010/main" val="12918703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17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C396CE2-0CD1-4ACA-B7BD-5B6AA587A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CCD4A83-DF89-4AC8-997A-7F48B62BDAD4}"/>
              </a:ext>
            </a:extLst>
          </p:cNvPr>
          <p:cNvSpPr txBox="1"/>
          <p:nvPr/>
        </p:nvSpPr>
        <p:spPr>
          <a:xfrm>
            <a:off x="140493" y="696286"/>
            <a:ext cx="9213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>
                <a:solidFill>
                  <a:srgbClr val="0C265D"/>
                </a:solidFill>
              </a:rPr>
              <a:t>Pruebas y Resultados: Comparación con la simulación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7394903-679A-4A3F-B81E-A9E2518413EB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911164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upo 25">
            <a:extLst>
              <a:ext uri="{FF2B5EF4-FFF2-40B4-BE49-F238E27FC236}">
                <a16:creationId xmlns:a16="http://schemas.microsoft.com/office/drawing/2014/main" id="{13567351-5652-44D2-B4D0-836FC4F101FC}"/>
              </a:ext>
            </a:extLst>
          </p:cNvPr>
          <p:cNvGrpSpPr/>
          <p:nvPr/>
        </p:nvGrpSpPr>
        <p:grpSpPr>
          <a:xfrm>
            <a:off x="4458567" y="1707693"/>
            <a:ext cx="5686103" cy="1825854"/>
            <a:chOff x="5435162" y="1596603"/>
            <a:chExt cx="6624388" cy="2207139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8C901B71-BF70-42FA-AE96-D3A4B35281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35162" y="1597144"/>
              <a:ext cx="3460347" cy="220659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9C24BD6A-6BBD-4B4F-83F5-DD28F5DD70B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910749" y="1596603"/>
              <a:ext cx="3148801" cy="220659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1C0608CB-B826-4F39-BFA6-E6FBC20C2331}"/>
              </a:ext>
            </a:extLst>
          </p:cNvPr>
          <p:cNvGrpSpPr/>
          <p:nvPr/>
        </p:nvGrpSpPr>
        <p:grpSpPr>
          <a:xfrm>
            <a:off x="244933" y="1693182"/>
            <a:ext cx="3954765" cy="1825854"/>
            <a:chOff x="219794" y="1571741"/>
            <a:chExt cx="4806872" cy="2206598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F4B53052-BB21-4CD4-B6EA-F1C55F4B18C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4332" r="6652" b="2431"/>
            <a:stretch/>
          </p:blipFill>
          <p:spPr>
            <a:xfrm>
              <a:off x="219794" y="1571741"/>
              <a:ext cx="2308841" cy="220659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15E0B832-2A4F-4205-8351-CC0A6C56ED4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528635" y="1571741"/>
              <a:ext cx="2498031" cy="220659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29" name="Grupo 28">
            <a:extLst>
              <a:ext uri="{FF2B5EF4-FFF2-40B4-BE49-F238E27FC236}">
                <a16:creationId xmlns:a16="http://schemas.microsoft.com/office/drawing/2014/main" id="{A28992E0-83FB-45CB-AD69-90054B33A8E8}"/>
              </a:ext>
            </a:extLst>
          </p:cNvPr>
          <p:cNvGrpSpPr/>
          <p:nvPr/>
        </p:nvGrpSpPr>
        <p:grpSpPr>
          <a:xfrm>
            <a:off x="244933" y="4236018"/>
            <a:ext cx="3954765" cy="1825405"/>
            <a:chOff x="643530" y="3778339"/>
            <a:chExt cx="4816925" cy="2206599"/>
          </a:xfrm>
        </p:grpSpPr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5242F295-1C9F-473F-A2C0-D61BB22F43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43530" y="3778339"/>
              <a:ext cx="2293601" cy="220659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28" name="Imagen 27">
              <a:extLst>
                <a:ext uri="{FF2B5EF4-FFF2-40B4-BE49-F238E27FC236}">
                  <a16:creationId xmlns:a16="http://schemas.microsoft.com/office/drawing/2014/main" id="{4F95FCD3-CA41-47EE-8509-247BD4B3D0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2952371" y="3778339"/>
              <a:ext cx="2508084" cy="220659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74242885-C1EB-48B5-89EB-8A7613E66141}"/>
              </a:ext>
            </a:extLst>
          </p:cNvPr>
          <p:cNvGrpSpPr/>
          <p:nvPr/>
        </p:nvGrpSpPr>
        <p:grpSpPr>
          <a:xfrm>
            <a:off x="4458567" y="4288664"/>
            <a:ext cx="5686103" cy="1825854"/>
            <a:chOff x="5435162" y="1596604"/>
            <a:chExt cx="6673885" cy="2208211"/>
          </a:xfrm>
        </p:grpSpPr>
        <p:pic>
          <p:nvPicPr>
            <p:cNvPr id="31" name="Imagen 30">
              <a:extLst>
                <a:ext uri="{FF2B5EF4-FFF2-40B4-BE49-F238E27FC236}">
                  <a16:creationId xmlns:a16="http://schemas.microsoft.com/office/drawing/2014/main" id="{80C0E7FC-D972-4243-98FC-85BB28475BF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435162" y="1596604"/>
              <a:ext cx="3460347" cy="220659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32" name="Imagen 31">
              <a:extLst>
                <a:ext uri="{FF2B5EF4-FFF2-40B4-BE49-F238E27FC236}">
                  <a16:creationId xmlns:a16="http://schemas.microsoft.com/office/drawing/2014/main" id="{A90B4853-0A02-44F2-8459-8D615B9A5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895509" y="1599391"/>
              <a:ext cx="3213538" cy="220542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sp>
        <p:nvSpPr>
          <p:cNvPr id="33" name="CuadroTexto 32">
            <a:extLst>
              <a:ext uri="{FF2B5EF4-FFF2-40B4-BE49-F238E27FC236}">
                <a16:creationId xmlns:a16="http://schemas.microsoft.com/office/drawing/2014/main" id="{8506F44C-8689-4C5B-B5A0-731FAEBC94F1}"/>
              </a:ext>
            </a:extLst>
          </p:cNvPr>
          <p:cNvSpPr txBox="1"/>
          <p:nvPr/>
        </p:nvSpPr>
        <p:spPr>
          <a:xfrm>
            <a:off x="104325" y="1304378"/>
            <a:ext cx="5991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PE" sz="1600" dirty="0"/>
              <a:t>Patrones obtenidos para una fuente con dirección: </a:t>
            </a:r>
            <a:r>
              <a:rPr lang="el-GR" sz="1600" dirty="0">
                <a:effectLst/>
              </a:rPr>
              <a:t>ϕ=</a:t>
            </a:r>
            <a:r>
              <a:rPr lang="es-PE" sz="1600" dirty="0">
                <a:effectLst/>
              </a:rPr>
              <a:t>1</a:t>
            </a:r>
            <a:r>
              <a:rPr lang="el-GR" sz="1600" dirty="0">
                <a:effectLst/>
              </a:rPr>
              <a:t>0°</a:t>
            </a:r>
            <a:r>
              <a:rPr lang="es-PE" sz="1600" dirty="0">
                <a:effectLst/>
              </a:rPr>
              <a:t> y </a:t>
            </a:r>
            <a:r>
              <a:rPr lang="el-GR" sz="1600" dirty="0">
                <a:effectLst/>
              </a:rPr>
              <a:t>θ=</a:t>
            </a:r>
            <a:r>
              <a:rPr lang="es-PE" sz="1600" dirty="0">
                <a:effectLst/>
              </a:rPr>
              <a:t>11</a:t>
            </a:r>
            <a:r>
              <a:rPr lang="el-GR" sz="1600" dirty="0">
                <a:effectLst/>
              </a:rPr>
              <a:t>0°</a:t>
            </a:r>
            <a:r>
              <a:rPr lang="es-PE" sz="1600" dirty="0"/>
              <a:t>.</a:t>
            </a: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8148A95E-E852-4AC8-89E4-593D5D54F337}"/>
              </a:ext>
            </a:extLst>
          </p:cNvPr>
          <p:cNvSpPr txBox="1"/>
          <p:nvPr/>
        </p:nvSpPr>
        <p:spPr>
          <a:xfrm>
            <a:off x="632965" y="1717688"/>
            <a:ext cx="1348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/>
              <a:t>Simulación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74FB1CE9-AD58-4C19-A11B-8C1C86204A09}"/>
              </a:ext>
            </a:extLst>
          </p:cNvPr>
          <p:cNvSpPr txBox="1"/>
          <p:nvPr/>
        </p:nvSpPr>
        <p:spPr>
          <a:xfrm>
            <a:off x="2686499" y="1707175"/>
            <a:ext cx="1348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/>
              <a:t>Experimental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331CCDD0-E228-4FC2-AA44-EE8DB1F28698}"/>
              </a:ext>
            </a:extLst>
          </p:cNvPr>
          <p:cNvSpPr txBox="1"/>
          <p:nvPr/>
        </p:nvSpPr>
        <p:spPr>
          <a:xfrm>
            <a:off x="686305" y="4236017"/>
            <a:ext cx="1348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/>
              <a:t>Simulación</a:t>
            </a: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F1E8B249-06B9-4AD7-A615-3070CB385844}"/>
              </a:ext>
            </a:extLst>
          </p:cNvPr>
          <p:cNvSpPr txBox="1"/>
          <p:nvPr/>
        </p:nvSpPr>
        <p:spPr>
          <a:xfrm>
            <a:off x="2529156" y="4225759"/>
            <a:ext cx="13482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00" b="1" dirty="0"/>
              <a:t>Experimental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0233E041-73A9-4CFE-AB24-5C12491772BA}"/>
              </a:ext>
            </a:extLst>
          </p:cNvPr>
          <p:cNvSpPr txBox="1"/>
          <p:nvPr/>
        </p:nvSpPr>
        <p:spPr>
          <a:xfrm>
            <a:off x="104325" y="3911879"/>
            <a:ext cx="5991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PE" sz="1600" dirty="0"/>
              <a:t>Patrones obtenidos para una fuente con dirección: </a:t>
            </a:r>
            <a:r>
              <a:rPr lang="el-GR" sz="1600" dirty="0">
                <a:effectLst/>
              </a:rPr>
              <a:t>ϕ=</a:t>
            </a:r>
            <a:r>
              <a:rPr lang="es-PE" sz="1600" dirty="0">
                <a:effectLst/>
              </a:rPr>
              <a:t>200</a:t>
            </a:r>
            <a:r>
              <a:rPr lang="el-GR" sz="1600" dirty="0">
                <a:effectLst/>
              </a:rPr>
              <a:t>°</a:t>
            </a:r>
            <a:r>
              <a:rPr lang="es-PE" sz="1600" dirty="0">
                <a:effectLst/>
              </a:rPr>
              <a:t> y </a:t>
            </a:r>
            <a:r>
              <a:rPr lang="el-GR" sz="1600" dirty="0">
                <a:effectLst/>
              </a:rPr>
              <a:t>θ=</a:t>
            </a:r>
            <a:r>
              <a:rPr lang="es-PE" sz="1600" dirty="0">
                <a:effectLst/>
              </a:rPr>
              <a:t>90</a:t>
            </a:r>
            <a:r>
              <a:rPr lang="el-GR" sz="1600" dirty="0">
                <a:effectLst/>
              </a:rPr>
              <a:t>°</a:t>
            </a:r>
            <a:r>
              <a:rPr lang="es-PE" sz="1600" dirty="0"/>
              <a:t>.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04FFFF3E-F8AD-45F2-AD5B-2E8DFB07AAA0}"/>
              </a:ext>
            </a:extLst>
          </p:cNvPr>
          <p:cNvSpPr txBox="1"/>
          <p:nvPr/>
        </p:nvSpPr>
        <p:spPr>
          <a:xfrm>
            <a:off x="714577" y="3484625"/>
            <a:ext cx="2885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200" dirty="0"/>
              <a:t>Patrones tridimensionales para las pruebas simulada y experimental: </a:t>
            </a:r>
            <a:r>
              <a:rPr lang="el-GR" sz="1200" dirty="0">
                <a:effectLst/>
              </a:rPr>
              <a:t>ϕ=</a:t>
            </a:r>
            <a:r>
              <a:rPr lang="es-PE" sz="1200" dirty="0">
                <a:effectLst/>
              </a:rPr>
              <a:t>1</a:t>
            </a:r>
            <a:r>
              <a:rPr lang="el-GR" sz="1200" dirty="0">
                <a:effectLst/>
              </a:rPr>
              <a:t>0°</a:t>
            </a:r>
            <a:r>
              <a:rPr lang="es-PE" sz="1200" dirty="0">
                <a:effectLst/>
              </a:rPr>
              <a:t> y </a:t>
            </a:r>
            <a:r>
              <a:rPr lang="el-GR" sz="1200" dirty="0">
                <a:effectLst/>
              </a:rPr>
              <a:t>θ=</a:t>
            </a:r>
            <a:r>
              <a:rPr lang="es-PE" sz="1200" dirty="0">
                <a:effectLst/>
              </a:rPr>
              <a:t>11</a:t>
            </a:r>
            <a:r>
              <a:rPr lang="el-GR" sz="1200" dirty="0">
                <a:effectLst/>
              </a:rPr>
              <a:t>0°</a:t>
            </a:r>
            <a:endParaRPr lang="es-PE" sz="1200" dirty="0"/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22F93A8B-6814-4F54-96D6-B84D166A2085}"/>
              </a:ext>
            </a:extLst>
          </p:cNvPr>
          <p:cNvSpPr txBox="1"/>
          <p:nvPr/>
        </p:nvSpPr>
        <p:spPr>
          <a:xfrm>
            <a:off x="6244663" y="3533293"/>
            <a:ext cx="2885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200" dirty="0"/>
              <a:t>Patrones bidimensionales para las pruebas simulada y experimental: </a:t>
            </a:r>
            <a:r>
              <a:rPr lang="el-GR" sz="1200" dirty="0">
                <a:effectLst/>
              </a:rPr>
              <a:t>ϕ=</a:t>
            </a:r>
            <a:r>
              <a:rPr lang="es-PE" sz="1200" dirty="0">
                <a:effectLst/>
              </a:rPr>
              <a:t>1</a:t>
            </a:r>
            <a:r>
              <a:rPr lang="el-GR" sz="1200" dirty="0">
                <a:effectLst/>
              </a:rPr>
              <a:t>0°</a:t>
            </a:r>
            <a:r>
              <a:rPr lang="es-PE" sz="1200" dirty="0">
                <a:effectLst/>
              </a:rPr>
              <a:t> y </a:t>
            </a:r>
            <a:r>
              <a:rPr lang="el-GR" sz="1200" dirty="0">
                <a:effectLst/>
              </a:rPr>
              <a:t>θ=</a:t>
            </a:r>
            <a:r>
              <a:rPr lang="es-PE" sz="1200" dirty="0">
                <a:effectLst/>
              </a:rPr>
              <a:t>11</a:t>
            </a:r>
            <a:r>
              <a:rPr lang="el-GR" sz="1200" dirty="0">
                <a:effectLst/>
              </a:rPr>
              <a:t>0°</a:t>
            </a:r>
            <a:endParaRPr lang="es-PE" sz="1200" dirty="0"/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4EC45988-06ED-4173-8EF2-81AE0E01A12B}"/>
              </a:ext>
            </a:extLst>
          </p:cNvPr>
          <p:cNvSpPr txBox="1"/>
          <p:nvPr/>
        </p:nvSpPr>
        <p:spPr>
          <a:xfrm>
            <a:off x="632965" y="6031208"/>
            <a:ext cx="2885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200" dirty="0"/>
              <a:t>Patrones tridimensionales para las pruebas simulada y experimental: </a:t>
            </a:r>
            <a:r>
              <a:rPr lang="el-GR" sz="1200" dirty="0">
                <a:effectLst/>
              </a:rPr>
              <a:t>ϕ=</a:t>
            </a:r>
            <a:r>
              <a:rPr lang="es-PE" sz="1200" dirty="0">
                <a:effectLst/>
              </a:rPr>
              <a:t>200</a:t>
            </a:r>
            <a:r>
              <a:rPr lang="el-GR" sz="1200" dirty="0">
                <a:effectLst/>
              </a:rPr>
              <a:t>°</a:t>
            </a:r>
            <a:r>
              <a:rPr lang="es-PE" sz="1200" dirty="0">
                <a:effectLst/>
              </a:rPr>
              <a:t> y </a:t>
            </a:r>
            <a:r>
              <a:rPr lang="el-GR" sz="1200" dirty="0">
                <a:effectLst/>
              </a:rPr>
              <a:t>θ=</a:t>
            </a:r>
            <a:r>
              <a:rPr lang="es-PE" sz="1200" dirty="0"/>
              <a:t>90</a:t>
            </a:r>
            <a:r>
              <a:rPr lang="el-GR" sz="1200" dirty="0">
                <a:effectLst/>
              </a:rPr>
              <a:t>°</a:t>
            </a:r>
            <a:endParaRPr lang="es-PE" sz="1200" dirty="0"/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04A0EA41-6142-4BCA-806E-6E6E08894934}"/>
              </a:ext>
            </a:extLst>
          </p:cNvPr>
          <p:cNvSpPr txBox="1"/>
          <p:nvPr/>
        </p:nvSpPr>
        <p:spPr>
          <a:xfrm>
            <a:off x="6467739" y="6061422"/>
            <a:ext cx="28859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1200" dirty="0"/>
              <a:t>Patrones bidimensionales para las pruebas simulada y experimental: </a:t>
            </a:r>
            <a:r>
              <a:rPr lang="el-GR" sz="1200" dirty="0">
                <a:effectLst/>
              </a:rPr>
              <a:t>ϕ=</a:t>
            </a:r>
            <a:r>
              <a:rPr lang="es-PE" sz="1200" dirty="0">
                <a:effectLst/>
              </a:rPr>
              <a:t>200</a:t>
            </a:r>
            <a:r>
              <a:rPr lang="el-GR" sz="1200" dirty="0">
                <a:effectLst/>
              </a:rPr>
              <a:t>°</a:t>
            </a:r>
            <a:r>
              <a:rPr lang="es-PE" sz="1200" dirty="0">
                <a:effectLst/>
              </a:rPr>
              <a:t> y </a:t>
            </a:r>
            <a:r>
              <a:rPr lang="el-GR" sz="1200" dirty="0">
                <a:effectLst/>
              </a:rPr>
              <a:t>θ=</a:t>
            </a:r>
            <a:r>
              <a:rPr lang="es-PE" sz="1200" dirty="0"/>
              <a:t>9</a:t>
            </a:r>
            <a:r>
              <a:rPr lang="el-GR" sz="1200" dirty="0">
                <a:effectLst/>
              </a:rPr>
              <a:t>0°</a:t>
            </a:r>
            <a:endParaRPr lang="es-PE" sz="1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4" name="Tabla 43">
                <a:extLst>
                  <a:ext uri="{FF2B5EF4-FFF2-40B4-BE49-F238E27FC236}">
                    <a16:creationId xmlns:a16="http://schemas.microsoft.com/office/drawing/2014/main" id="{5324DF2E-B8D5-49CD-91B5-85CDDAFA295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68214325"/>
                  </p:ext>
                </p:extLst>
              </p:nvPr>
            </p:nvGraphicFramePr>
            <p:xfrm>
              <a:off x="10209844" y="2077090"/>
              <a:ext cx="1923510" cy="1058037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1193914">
                      <a:extLst>
                        <a:ext uri="{9D8B030D-6E8A-4147-A177-3AD203B41FA5}">
                          <a16:colId xmlns:a16="http://schemas.microsoft.com/office/drawing/2014/main" val="3405029418"/>
                        </a:ext>
                      </a:extLst>
                    </a:gridCol>
                    <a:gridCol w="729596">
                      <a:extLst>
                        <a:ext uri="{9D8B030D-6E8A-4147-A177-3AD203B41FA5}">
                          <a16:colId xmlns:a16="http://schemas.microsoft.com/office/drawing/2014/main" val="3529317266"/>
                        </a:ext>
                      </a:extLst>
                    </a:gridCol>
                  </a:tblGrid>
                  <a:tr h="32573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Parámetro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PE" sz="1800" b="1" kern="12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Valor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0641896"/>
                      </a:ext>
                    </a:extLst>
                  </a:tr>
                  <a:tr h="34979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PE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PE" sz="1600" b="0" i="1" smtClean="0">
                                        <a:latin typeface="Cambria Math" panose="02040503050406030204" pitchFamily="18" charset="0"/>
                                      </a:rPr>
                                      <m:t>𝐸𝑟𝑟𝑜𝑟</m:t>
                                    </m:r>
                                  </m:e>
                                  <m:sub>
                                    <m:r>
                                      <a:rPr lang="es-PE" sz="1600" b="0" i="1" smtClean="0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15°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0087011"/>
                      </a:ext>
                    </a:extLst>
                  </a:tr>
                  <a:tr h="29537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PE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PE" sz="1600" b="0" i="1" smtClean="0">
                                        <a:latin typeface="Cambria Math" panose="02040503050406030204" pitchFamily="18" charset="0"/>
                                      </a:rPr>
                                      <m:t>𝐸𝑟𝑟𝑜𝑟</m:t>
                                    </m:r>
                                  </m:e>
                                  <m:sub>
                                    <m:r>
                                      <a:rPr lang="es-PE" sz="1600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25°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0753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4" name="Tabla 43">
                <a:extLst>
                  <a:ext uri="{FF2B5EF4-FFF2-40B4-BE49-F238E27FC236}">
                    <a16:creationId xmlns:a16="http://schemas.microsoft.com/office/drawing/2014/main" id="{5324DF2E-B8D5-49CD-91B5-85CDDAFA295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68214325"/>
                  </p:ext>
                </p:extLst>
              </p:nvPr>
            </p:nvGraphicFramePr>
            <p:xfrm>
              <a:off x="10209844" y="2077090"/>
              <a:ext cx="1923510" cy="1058037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1193914">
                      <a:extLst>
                        <a:ext uri="{9D8B030D-6E8A-4147-A177-3AD203B41FA5}">
                          <a16:colId xmlns:a16="http://schemas.microsoft.com/office/drawing/2014/main" val="3405029418"/>
                        </a:ext>
                      </a:extLst>
                    </a:gridCol>
                    <a:gridCol w="729596">
                      <a:extLst>
                        <a:ext uri="{9D8B030D-6E8A-4147-A177-3AD203B41FA5}">
                          <a16:colId xmlns:a16="http://schemas.microsoft.com/office/drawing/2014/main" val="3529317266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Parámetro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PE" sz="1800" b="1" kern="12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Valor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0641896"/>
                      </a:ext>
                    </a:extLst>
                  </a:tr>
                  <a:tr h="356997"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508" t="-108333" r="-61929" b="-9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65000" t="-108333" r="-1667" b="-95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008701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508" t="-227273" r="-61929" b="-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1"/>
                          <a:stretch>
                            <a:fillRect l="-165000" t="-227273" r="-1667" b="-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07534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5" name="Tabla 44">
                <a:extLst>
                  <a:ext uri="{FF2B5EF4-FFF2-40B4-BE49-F238E27FC236}">
                    <a16:creationId xmlns:a16="http://schemas.microsoft.com/office/drawing/2014/main" id="{437F4726-7E3A-449A-874F-29B25FB7D0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9625897"/>
                  </p:ext>
                </p:extLst>
              </p:nvPr>
            </p:nvGraphicFramePr>
            <p:xfrm>
              <a:off x="10209844" y="4615727"/>
              <a:ext cx="1923510" cy="1058037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1193914">
                      <a:extLst>
                        <a:ext uri="{9D8B030D-6E8A-4147-A177-3AD203B41FA5}">
                          <a16:colId xmlns:a16="http://schemas.microsoft.com/office/drawing/2014/main" val="3405029418"/>
                        </a:ext>
                      </a:extLst>
                    </a:gridCol>
                    <a:gridCol w="729596">
                      <a:extLst>
                        <a:ext uri="{9D8B030D-6E8A-4147-A177-3AD203B41FA5}">
                          <a16:colId xmlns:a16="http://schemas.microsoft.com/office/drawing/2014/main" val="3529317266"/>
                        </a:ext>
                      </a:extLst>
                    </a:gridCol>
                  </a:tblGrid>
                  <a:tr h="32573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Parámetro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PE" sz="1800" b="1" kern="12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Valor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0641896"/>
                      </a:ext>
                    </a:extLst>
                  </a:tr>
                  <a:tr h="349799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PE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PE" sz="1600" b="0" i="1" smtClean="0">
                                        <a:latin typeface="Cambria Math" panose="02040503050406030204" pitchFamily="18" charset="0"/>
                                      </a:rPr>
                                      <m:t>𝐸𝑟𝑟𝑜𝑟</m:t>
                                    </m:r>
                                  </m:e>
                                  <m:sub>
                                    <m:r>
                                      <a:rPr lang="es-PE" sz="1600" b="0" i="1" smtClean="0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20°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0087011"/>
                      </a:ext>
                    </a:extLst>
                  </a:tr>
                  <a:tr h="295370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PE" sz="1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PE" sz="1600" b="0" i="1" smtClean="0">
                                        <a:latin typeface="Cambria Math" panose="02040503050406030204" pitchFamily="18" charset="0"/>
                                      </a:rPr>
                                      <m:t>𝐸𝑟𝑟𝑜𝑟</m:t>
                                    </m:r>
                                  </m:e>
                                  <m:sub>
                                    <m:r>
                                      <a:rPr lang="es-PE" sz="1600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23°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0753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5" name="Tabla 44">
                <a:extLst>
                  <a:ext uri="{FF2B5EF4-FFF2-40B4-BE49-F238E27FC236}">
                    <a16:creationId xmlns:a16="http://schemas.microsoft.com/office/drawing/2014/main" id="{437F4726-7E3A-449A-874F-29B25FB7D0F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69625897"/>
                  </p:ext>
                </p:extLst>
              </p:nvPr>
            </p:nvGraphicFramePr>
            <p:xfrm>
              <a:off x="10209844" y="4615727"/>
              <a:ext cx="1923510" cy="1058037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1193914">
                      <a:extLst>
                        <a:ext uri="{9D8B030D-6E8A-4147-A177-3AD203B41FA5}">
                          <a16:colId xmlns:a16="http://schemas.microsoft.com/office/drawing/2014/main" val="3405029418"/>
                        </a:ext>
                      </a:extLst>
                    </a:gridCol>
                    <a:gridCol w="729596">
                      <a:extLst>
                        <a:ext uri="{9D8B030D-6E8A-4147-A177-3AD203B41FA5}">
                          <a16:colId xmlns:a16="http://schemas.microsoft.com/office/drawing/2014/main" val="3529317266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Parámetro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PE" sz="1800" b="1" kern="1200" dirty="0">
                              <a:solidFill>
                                <a:schemeClr val="lt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Valor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0641896"/>
                      </a:ext>
                    </a:extLst>
                  </a:tr>
                  <a:tr h="356997"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508" t="-110169" r="-61929" b="-9661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65000" t="-110169" r="-1667" b="-966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008701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508" t="-225455" r="-61929" b="-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12"/>
                          <a:stretch>
                            <a:fillRect l="-165000" t="-225455" r="-1667" b="-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07534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6235357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18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C396CE2-0CD1-4ACA-B7BD-5B6AA587A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CCD4A83-DF89-4AC8-997A-7F48B62BDAD4}"/>
              </a:ext>
            </a:extLst>
          </p:cNvPr>
          <p:cNvSpPr txBox="1"/>
          <p:nvPr/>
        </p:nvSpPr>
        <p:spPr>
          <a:xfrm>
            <a:off x="140493" y="696286"/>
            <a:ext cx="81813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>
                <a:solidFill>
                  <a:srgbClr val="0C265D"/>
                </a:solidFill>
              </a:rPr>
              <a:t>Pruebas y Resultados: Comunicación Ethernet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7394903-679A-4A3F-B81E-A9E2518413EB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8021077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4" name="Tabla 13">
                <a:extLst>
                  <a:ext uri="{FF2B5EF4-FFF2-40B4-BE49-F238E27FC236}">
                    <a16:creationId xmlns:a16="http://schemas.microsoft.com/office/drawing/2014/main" id="{660E8D4B-CF75-437C-8774-B9529D32782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7726329"/>
                  </p:ext>
                </p:extLst>
              </p:nvPr>
            </p:nvGraphicFramePr>
            <p:xfrm>
              <a:off x="5646835" y="2427678"/>
              <a:ext cx="6297515" cy="1995719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1457541">
                      <a:extLst>
                        <a:ext uri="{9D8B030D-6E8A-4147-A177-3AD203B41FA5}">
                          <a16:colId xmlns:a16="http://schemas.microsoft.com/office/drawing/2014/main" val="3405029418"/>
                        </a:ext>
                      </a:extLst>
                    </a:gridCol>
                    <a:gridCol w="1392572">
                      <a:extLst>
                        <a:ext uri="{9D8B030D-6E8A-4147-A177-3AD203B41FA5}">
                          <a16:colId xmlns:a16="http://schemas.microsoft.com/office/drawing/2014/main" val="3529317266"/>
                        </a:ext>
                      </a:extLst>
                    </a:gridCol>
                    <a:gridCol w="1125771">
                      <a:extLst>
                        <a:ext uri="{9D8B030D-6E8A-4147-A177-3AD203B41FA5}">
                          <a16:colId xmlns:a16="http://schemas.microsoft.com/office/drawing/2014/main" val="2420710090"/>
                        </a:ext>
                      </a:extLst>
                    </a:gridCol>
                    <a:gridCol w="1203335">
                      <a:extLst>
                        <a:ext uri="{9D8B030D-6E8A-4147-A177-3AD203B41FA5}">
                          <a16:colId xmlns:a16="http://schemas.microsoft.com/office/drawing/2014/main" val="1689500978"/>
                        </a:ext>
                      </a:extLst>
                    </a:gridCol>
                    <a:gridCol w="1118296">
                      <a:extLst>
                        <a:ext uri="{9D8B030D-6E8A-4147-A177-3AD203B41FA5}">
                          <a16:colId xmlns:a16="http://schemas.microsoft.com/office/drawing/2014/main" val="1477249744"/>
                        </a:ext>
                      </a:extLst>
                    </a:gridCol>
                  </a:tblGrid>
                  <a:tr h="35281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Duración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Paquetes esperados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Paquetes recibidos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Paquetes perdidos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Pérdida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0641896"/>
                      </a:ext>
                    </a:extLst>
                  </a:tr>
                  <a:tr h="3497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10 segundos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5513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5513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0%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0087011"/>
                      </a:ext>
                    </a:extLst>
                  </a:tr>
                  <a:tr h="2953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30 segundos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16538</m:t>
                                </m:r>
                              </m:oMath>
                            </m:oMathPara>
                          </a14:m>
                          <a:endParaRPr lang="es-PE" sz="16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16538</m:t>
                                </m:r>
                              </m:oMath>
                            </m:oMathPara>
                          </a14:m>
                          <a:endParaRPr lang="es-PE" sz="16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0%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075344"/>
                      </a:ext>
                    </a:extLst>
                  </a:tr>
                  <a:tr h="2953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60 segundos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33075</m:t>
                                </m:r>
                              </m:oMath>
                            </m:oMathPara>
                          </a14:m>
                          <a:endParaRPr lang="es-PE" sz="16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33075</m:t>
                                </m:r>
                              </m:oMath>
                            </m:oMathPara>
                          </a14:m>
                          <a:endParaRPr lang="es-PE" sz="16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0%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4435755"/>
                      </a:ext>
                    </a:extLst>
                  </a:tr>
                  <a:tr h="2953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300 segundos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s-PE" sz="1600" smtClean="0"/>
                                  <m:t>165375</m:t>
                                </m:r>
                              </m:oMath>
                            </m:oMathPara>
                          </a14:m>
                          <a:endParaRPr lang="es-PE" sz="16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s-PE" sz="1600" smtClean="0"/>
                                  <m:t>165375</m:t>
                                </m:r>
                              </m:oMath>
                            </m:oMathPara>
                          </a14:m>
                          <a:endParaRPr lang="es-PE" sz="16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</m:t>
                                </m:r>
                              </m:oMath>
                            </m:oMathPara>
                          </a14:m>
                          <a:endParaRPr lang="es-PE" sz="16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0%</m:t>
                                </m:r>
                              </m:oMath>
                            </m:oMathPara>
                          </a14:m>
                          <a:endParaRPr lang="es-PE" sz="16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680985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4" name="Tabla 13">
                <a:extLst>
                  <a:ext uri="{FF2B5EF4-FFF2-40B4-BE49-F238E27FC236}">
                    <a16:creationId xmlns:a16="http://schemas.microsoft.com/office/drawing/2014/main" id="{660E8D4B-CF75-437C-8774-B9529D32782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27726329"/>
                  </p:ext>
                </p:extLst>
              </p:nvPr>
            </p:nvGraphicFramePr>
            <p:xfrm>
              <a:off x="5646835" y="2427678"/>
              <a:ext cx="6297515" cy="1995719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1457541">
                      <a:extLst>
                        <a:ext uri="{9D8B030D-6E8A-4147-A177-3AD203B41FA5}">
                          <a16:colId xmlns:a16="http://schemas.microsoft.com/office/drawing/2014/main" val="3405029418"/>
                        </a:ext>
                      </a:extLst>
                    </a:gridCol>
                    <a:gridCol w="1392572">
                      <a:extLst>
                        <a:ext uri="{9D8B030D-6E8A-4147-A177-3AD203B41FA5}">
                          <a16:colId xmlns:a16="http://schemas.microsoft.com/office/drawing/2014/main" val="3529317266"/>
                        </a:ext>
                      </a:extLst>
                    </a:gridCol>
                    <a:gridCol w="1125771">
                      <a:extLst>
                        <a:ext uri="{9D8B030D-6E8A-4147-A177-3AD203B41FA5}">
                          <a16:colId xmlns:a16="http://schemas.microsoft.com/office/drawing/2014/main" val="2420710090"/>
                        </a:ext>
                      </a:extLst>
                    </a:gridCol>
                    <a:gridCol w="1203335">
                      <a:extLst>
                        <a:ext uri="{9D8B030D-6E8A-4147-A177-3AD203B41FA5}">
                          <a16:colId xmlns:a16="http://schemas.microsoft.com/office/drawing/2014/main" val="1689500978"/>
                        </a:ext>
                      </a:extLst>
                    </a:gridCol>
                    <a:gridCol w="1118296">
                      <a:extLst>
                        <a:ext uri="{9D8B030D-6E8A-4147-A177-3AD203B41FA5}">
                          <a16:colId xmlns:a16="http://schemas.microsoft.com/office/drawing/2014/main" val="1477249744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Duración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Paquetes esperados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Paquetes recibidos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Paquetes perdidos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Pérdida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0641896"/>
                      </a:ext>
                    </a:extLst>
                  </a:tr>
                  <a:tr h="3497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10 segundos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4803" t="-189655" r="-248035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3514" t="-189655" r="-207027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1980" t="-189655" r="-94416" b="-30689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62500" t="-189655" r="-1087" b="-30689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008701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30 segundos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4803" t="-305455" r="-248035" b="-2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3514" t="-305455" r="-207027" b="-2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1980" t="-305455" r="-94416" b="-2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62500" t="-305455" r="-1087" b="-2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075344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60 segundos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4803" t="-405455" r="-248035" b="-1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3514" t="-405455" r="-207027" b="-1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1980" t="-405455" r="-94416" b="-1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62500" t="-405455" r="-1087" b="-1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4435755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300 segundos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104803" t="-505455" r="-248035" b="-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253514" t="-505455" r="-207027" b="-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331980" t="-505455" r="-94416" b="-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3"/>
                          <a:stretch>
                            <a:fillRect l="-462500" t="-505455" r="-1087" b="-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6809856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a 18">
                <a:extLst>
                  <a:ext uri="{FF2B5EF4-FFF2-40B4-BE49-F238E27FC236}">
                    <a16:creationId xmlns:a16="http://schemas.microsoft.com/office/drawing/2014/main" id="{6828EC15-C171-426D-B20C-4C4BC49EB28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77891102"/>
                  </p:ext>
                </p:extLst>
              </p:nvPr>
            </p:nvGraphicFramePr>
            <p:xfrm>
              <a:off x="409413" y="2233020"/>
              <a:ext cx="4759082" cy="2391959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2295525">
                      <a:extLst>
                        <a:ext uri="{9D8B030D-6E8A-4147-A177-3AD203B41FA5}">
                          <a16:colId xmlns:a16="http://schemas.microsoft.com/office/drawing/2014/main" val="3405029418"/>
                        </a:ext>
                      </a:extLst>
                    </a:gridCol>
                    <a:gridCol w="2463557">
                      <a:extLst>
                        <a:ext uri="{9D8B030D-6E8A-4147-A177-3AD203B41FA5}">
                          <a16:colId xmlns:a16="http://schemas.microsoft.com/office/drawing/2014/main" val="3529317266"/>
                        </a:ext>
                      </a:extLst>
                    </a:gridCol>
                  </a:tblGrid>
                  <a:tr h="33870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Parámetro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Valor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0641896"/>
                      </a:ext>
                    </a:extLst>
                  </a:tr>
                  <a:tr h="3497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Frecuencia de muestreo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44.1 </m:t>
                                </m:r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𝑘𝐻𝑧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0087011"/>
                      </a:ext>
                    </a:extLst>
                  </a:tr>
                  <a:tr h="2953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Número de canales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PE" sz="1600" b="0" i="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075344"/>
                      </a:ext>
                    </a:extLst>
                  </a:tr>
                  <a:tr h="2953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Muestras por paquete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80 </m:t>
                                </m:r>
                                <m:r>
                                  <a:rPr lang="es-PE" sz="1600" b="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𝑚𝑢𝑒𝑠𝑡𝑟𝑎𝑠</m:t>
                                </m:r>
                                <m:r>
                                  <a:rPr lang="es-PE" sz="1600" b="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∗8 </m:t>
                                </m:r>
                                <m:r>
                                  <a:rPr lang="es-PE" sz="1600" b="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𝑐𝑎𝑛𝑎𝑙𝑒𝑠</m:t>
                                </m:r>
                                <m:r>
                                  <a:rPr lang="es-PE" sz="1600" b="0" i="1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</m:oMath>
                            </m:oMathPara>
                          </a14:m>
                          <a:endParaRPr lang="es-PE" sz="16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4435755"/>
                      </a:ext>
                    </a:extLst>
                  </a:tr>
                  <a:tr h="2953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Resolución de muestra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32 </m:t>
                                </m:r>
                                <m:r>
                                  <m:rPr>
                                    <m:sty m:val="p"/>
                                  </m:rPr>
                                  <a:rPr lang="es-PE" sz="16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bits</m:t>
                                </m:r>
                              </m:oMath>
                            </m:oMathPara>
                          </a14:m>
                          <a:endParaRPr lang="es-PE" sz="16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68098565"/>
                      </a:ext>
                    </a:extLst>
                  </a:tr>
                  <a:tr h="2953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Tamaño paquete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2568 </m:t>
                                </m:r>
                                <m:r>
                                  <m:rPr>
                                    <m:sty m:val="p"/>
                                  </m:rPr>
                                  <a:rPr lang="es-PE" sz="16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bytes</m:t>
                                </m:r>
                                <m:r>
                                  <a:rPr lang="es-PE" sz="16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(8 </m:t>
                                </m:r>
                                <m:r>
                                  <m:rPr>
                                    <m:sty m:val="p"/>
                                  </m:rPr>
                                  <a:rPr lang="es-PE" sz="16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de</m:t>
                                </m:r>
                                <m:r>
                                  <a:rPr lang="es-PE" sz="16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 </m:t>
                                </m:r>
                                <m:r>
                                  <m:rPr>
                                    <m:sty m:val="p"/>
                                  </m:rPr>
                                  <a:rPr lang="es-PE" sz="16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cabecera</m:t>
                                </m:r>
                                <m:r>
                                  <a:rPr lang="es-PE" sz="1600" b="0" i="0" kern="1200" smtClean="0">
                                    <a:solidFill>
                                      <a:schemeClr val="dk1"/>
                                    </a:solidFill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s-PE" sz="1600" b="0" i="0" kern="1200" dirty="0">
                            <a:solidFill>
                              <a:schemeClr val="dk1"/>
                            </a:solidFill>
                            <a:latin typeface="+mn-lt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01208425"/>
                      </a:ext>
                    </a:extLst>
                  </a:tr>
                  <a:tr h="2953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Repeticiones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PE" sz="1600" b="0" i="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76024993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a 18">
                <a:extLst>
                  <a:ext uri="{FF2B5EF4-FFF2-40B4-BE49-F238E27FC236}">
                    <a16:creationId xmlns:a16="http://schemas.microsoft.com/office/drawing/2014/main" id="{6828EC15-C171-426D-B20C-4C4BC49EB28C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277891102"/>
                  </p:ext>
                </p:extLst>
              </p:nvPr>
            </p:nvGraphicFramePr>
            <p:xfrm>
              <a:off x="409413" y="2233020"/>
              <a:ext cx="4759082" cy="2391959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2295525">
                      <a:extLst>
                        <a:ext uri="{9D8B030D-6E8A-4147-A177-3AD203B41FA5}">
                          <a16:colId xmlns:a16="http://schemas.microsoft.com/office/drawing/2014/main" val="3405029418"/>
                        </a:ext>
                      </a:extLst>
                    </a:gridCol>
                    <a:gridCol w="2463557">
                      <a:extLst>
                        <a:ext uri="{9D8B030D-6E8A-4147-A177-3AD203B41FA5}">
                          <a16:colId xmlns:a16="http://schemas.microsoft.com/office/drawing/2014/main" val="3529317266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Parámetro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Valor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0641896"/>
                      </a:ext>
                    </a:extLst>
                  </a:tr>
                  <a:tr h="3497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Frecuencia de muestreo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3564" t="-112069" r="-495" b="-49655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008701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Número de canales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PE" sz="1600" b="0" i="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8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075344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Muestras por paquete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3564" t="-323636" r="-495" b="-3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4435755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Resolución de muestra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3564" t="-423636" r="-495" b="-2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68098565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Tamaño paquete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93564" t="-523636" r="-495" b="-1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101208425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Repeticiones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PE" sz="1600" b="0" i="0" kern="1200" dirty="0">
                              <a:solidFill>
                                <a:schemeClr val="dk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876024993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0" name="CuadroTexto 19">
            <a:extLst>
              <a:ext uri="{FF2B5EF4-FFF2-40B4-BE49-F238E27FC236}">
                <a16:creationId xmlns:a16="http://schemas.microsoft.com/office/drawing/2014/main" id="{A6FAD664-CA73-4537-9193-6F78FF9A55AA}"/>
              </a:ext>
            </a:extLst>
          </p:cNvPr>
          <p:cNvSpPr txBox="1"/>
          <p:nvPr/>
        </p:nvSpPr>
        <p:spPr>
          <a:xfrm>
            <a:off x="104325" y="1304378"/>
            <a:ext cx="5991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PE" sz="1600" dirty="0"/>
              <a:t>Cable UTP categoría 5 (CAT 5e).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D56DA58-A391-4CD7-98B2-689AA6272CB0}"/>
              </a:ext>
            </a:extLst>
          </p:cNvPr>
          <p:cNvSpPr txBox="1"/>
          <p:nvPr/>
        </p:nvSpPr>
        <p:spPr>
          <a:xfrm>
            <a:off x="909886" y="4639369"/>
            <a:ext cx="3505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Parámetros de configuración de la comunicación Ethernet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0392167C-528F-436C-938F-1EA562E28406}"/>
              </a:ext>
            </a:extLst>
          </p:cNvPr>
          <p:cNvSpPr txBox="1"/>
          <p:nvPr/>
        </p:nvSpPr>
        <p:spPr>
          <a:xfrm>
            <a:off x="7021497" y="4639369"/>
            <a:ext cx="38213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Evaluación de la pérdida de paquetes en la comunicación Ethernet</a:t>
            </a:r>
          </a:p>
        </p:txBody>
      </p:sp>
    </p:spTree>
    <p:extLst>
      <p:ext uri="{BB962C8B-B14F-4D97-AF65-F5344CB8AC3E}">
        <p14:creationId xmlns:p14="http://schemas.microsoft.com/office/powerpoint/2010/main" val="3662968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19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C396CE2-0CD1-4ACA-B7BD-5B6AA587A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CCD4A83-DF89-4AC8-997A-7F48B62BDAD4}"/>
              </a:ext>
            </a:extLst>
          </p:cNvPr>
          <p:cNvSpPr txBox="1"/>
          <p:nvPr/>
        </p:nvSpPr>
        <p:spPr>
          <a:xfrm>
            <a:off x="140493" y="696286"/>
            <a:ext cx="71159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>
                <a:solidFill>
                  <a:srgbClr val="0C265D"/>
                </a:solidFill>
              </a:rPr>
              <a:t>Pruebas y Resultados: Detección de voz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7394903-679A-4A3F-B81E-A9E2518413EB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696406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>
            <a:extLst>
              <a:ext uri="{FF2B5EF4-FFF2-40B4-BE49-F238E27FC236}">
                <a16:creationId xmlns:a16="http://schemas.microsoft.com/office/drawing/2014/main" id="{7D0A5DF6-9DF3-44D0-A153-6486839D58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8014" y="1820548"/>
            <a:ext cx="5873495" cy="3786960"/>
          </a:xfrm>
          <a:prstGeom prst="rect">
            <a:avLst/>
          </a:prstGeom>
          <a:ln>
            <a:solidFill>
              <a:schemeClr val="tx1"/>
            </a:solidFill>
          </a:ln>
        </p:spPr>
      </p:pic>
      <p:graphicFrame>
        <p:nvGraphicFramePr>
          <p:cNvPr id="14" name="Tabla 13">
            <a:extLst>
              <a:ext uri="{FF2B5EF4-FFF2-40B4-BE49-F238E27FC236}">
                <a16:creationId xmlns:a16="http://schemas.microsoft.com/office/drawing/2014/main" id="{CF918847-DEB9-435D-8861-B6E7FB1A98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9207876"/>
              </p:ext>
            </p:extLst>
          </p:nvPr>
        </p:nvGraphicFramePr>
        <p:xfrm>
          <a:off x="140493" y="1820548"/>
          <a:ext cx="5873495" cy="3810000"/>
        </p:xfrm>
        <a:graphic>
          <a:graphicData uri="http://schemas.openxmlformats.org/drawingml/2006/table">
            <a:tbl>
              <a:tblPr firstRow="1" bandRow="1">
                <a:tableStyleId>{5202B0CA-FC54-4496-8BCA-5EF66A818D29}</a:tableStyleId>
              </a:tblPr>
              <a:tblGrid>
                <a:gridCol w="1216686">
                  <a:extLst>
                    <a:ext uri="{9D8B030D-6E8A-4147-A177-3AD203B41FA5}">
                      <a16:colId xmlns:a16="http://schemas.microsoft.com/office/drawing/2014/main" val="3529317266"/>
                    </a:ext>
                  </a:extLst>
                </a:gridCol>
                <a:gridCol w="1526796">
                  <a:extLst>
                    <a:ext uri="{9D8B030D-6E8A-4147-A177-3AD203B41FA5}">
                      <a16:colId xmlns:a16="http://schemas.microsoft.com/office/drawing/2014/main" val="2420710090"/>
                    </a:ext>
                  </a:extLst>
                </a:gridCol>
                <a:gridCol w="1762608">
                  <a:extLst>
                    <a:ext uri="{9D8B030D-6E8A-4147-A177-3AD203B41FA5}">
                      <a16:colId xmlns:a16="http://schemas.microsoft.com/office/drawing/2014/main" val="1689500978"/>
                    </a:ext>
                  </a:extLst>
                </a:gridCol>
                <a:gridCol w="1367405">
                  <a:extLst>
                    <a:ext uri="{9D8B030D-6E8A-4147-A177-3AD203B41FA5}">
                      <a16:colId xmlns:a16="http://schemas.microsoft.com/office/drawing/2014/main" val="1307655820"/>
                    </a:ext>
                  </a:extLst>
                </a:gridCol>
              </a:tblGrid>
              <a:tr h="70895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6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Sonido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265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dirty="0"/>
                        <a:t>Grabación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265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dirty="0"/>
                        <a:t>Rango frecuencial aproximado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265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dirty="0"/>
                        <a:t>Respuesta esperada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C265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0641896"/>
                  </a:ext>
                </a:extLst>
              </a:tr>
              <a:tr h="28498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600" b="0" i="0" dirty="0"/>
                        <a:t>Palabra corta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600" b="0" i="0" dirty="0"/>
                        <a:t>“Uno”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600" b="0" i="0" dirty="0"/>
                        <a:t>150 Hz – 350 Hz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600" b="0" i="0" dirty="0"/>
                        <a:t>Voz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087011"/>
                  </a:ext>
                </a:extLst>
              </a:tr>
              <a:tr h="27315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600" b="0" i="0" dirty="0"/>
                        <a:t>Palabra larga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600" b="0" i="0" dirty="0"/>
                        <a:t>“Localización”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600" b="0" i="0" dirty="0"/>
                        <a:t>100 Hz – 1500 Hz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600" b="0" i="0" dirty="0"/>
                        <a:t>Voz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075344"/>
                  </a:ext>
                </a:extLst>
              </a:tr>
              <a:tr h="27315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600" b="0" i="0" dirty="0"/>
                        <a:t>Ruido ambiental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600" b="0" i="0" dirty="0"/>
                        <a:t>Ambiente sin voz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600" b="0" i="0" dirty="0"/>
                        <a:t>50 Hz – 1000 Hz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600" b="0" i="0" dirty="0"/>
                        <a:t>No voz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435755"/>
                  </a:ext>
                </a:extLst>
              </a:tr>
              <a:tr h="27315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600" b="0" i="0" dirty="0"/>
                        <a:t>Silbido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600" b="0" i="0" dirty="0"/>
                        <a:t>Silbido sostenido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600" b="0" i="0" dirty="0"/>
                        <a:t>2500 Hz – 3000 Hz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600" b="0" i="0" dirty="0"/>
                        <a:t>No voz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8098565"/>
                  </a:ext>
                </a:extLst>
              </a:tr>
              <a:tr h="273157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600" b="0" i="0" dirty="0"/>
                        <a:t>Golpe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600" b="0" i="0" dirty="0"/>
                        <a:t>Golpe sobre mesa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600" b="0" i="0" dirty="0"/>
                        <a:t>50 Hz – 600 Hz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600" b="0" i="0" dirty="0"/>
                        <a:t>No voz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9740695"/>
                  </a:ext>
                </a:extLst>
              </a:tr>
            </a:tbl>
          </a:graphicData>
        </a:graphic>
      </p:graphicFrame>
      <p:sp>
        <p:nvSpPr>
          <p:cNvPr id="15" name="CuadroTexto 14">
            <a:extLst>
              <a:ext uri="{FF2B5EF4-FFF2-40B4-BE49-F238E27FC236}">
                <a16:creationId xmlns:a16="http://schemas.microsoft.com/office/drawing/2014/main" id="{54A1E9C8-1530-4516-B745-CCF7789A5350}"/>
              </a:ext>
            </a:extLst>
          </p:cNvPr>
          <p:cNvSpPr txBox="1"/>
          <p:nvPr/>
        </p:nvSpPr>
        <p:spPr>
          <a:xfrm>
            <a:off x="1167061" y="5630548"/>
            <a:ext cx="3505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Señales de prueba para la sección de detección de voz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9E74F10-02FD-4CBD-87E3-93B54C13A735}"/>
              </a:ext>
            </a:extLst>
          </p:cNvPr>
          <p:cNvSpPr txBox="1"/>
          <p:nvPr/>
        </p:nvSpPr>
        <p:spPr>
          <a:xfrm>
            <a:off x="7650059" y="5605857"/>
            <a:ext cx="3505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Desempeño del detector de actividad de voz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1424879-37DA-6447-A916-FEC90E44EAF6}"/>
              </a:ext>
            </a:extLst>
          </p:cNvPr>
          <p:cNvSpPr txBox="1"/>
          <p:nvPr/>
        </p:nvSpPr>
        <p:spPr>
          <a:xfrm>
            <a:off x="104325" y="1304378"/>
            <a:ext cx="59916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s-PE" sz="1600" dirty="0"/>
              <a:t>20 repeticiones por prueba.</a:t>
            </a:r>
          </a:p>
        </p:txBody>
      </p:sp>
    </p:spTree>
    <p:extLst>
      <p:ext uri="{BB962C8B-B14F-4D97-AF65-F5344CB8AC3E}">
        <p14:creationId xmlns:p14="http://schemas.microsoft.com/office/powerpoint/2010/main" val="38707342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20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C396CE2-0CD1-4ACA-B7BD-5B6AA587A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CCD4A83-DF89-4AC8-997A-7F48B62BDAD4}"/>
              </a:ext>
            </a:extLst>
          </p:cNvPr>
          <p:cNvSpPr txBox="1"/>
          <p:nvPr/>
        </p:nvSpPr>
        <p:spPr>
          <a:xfrm>
            <a:off x="140493" y="696286"/>
            <a:ext cx="11671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>
                <a:solidFill>
                  <a:srgbClr val="0C265D"/>
                </a:solidFill>
              </a:rPr>
              <a:t>Pruebas y Resultados : Localización variando la posición de la fuente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7394903-679A-4A3F-B81E-A9E2518413EB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1162834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10A9EEA5-620D-4CF4-889D-92D2EF000C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23" t="4562" r="1866"/>
          <a:stretch/>
        </p:blipFill>
        <p:spPr>
          <a:xfrm>
            <a:off x="1563243" y="1474191"/>
            <a:ext cx="1815121" cy="4240778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5" name="Tabla 34">
                <a:extLst>
                  <a:ext uri="{FF2B5EF4-FFF2-40B4-BE49-F238E27FC236}">
                    <a16:creationId xmlns:a16="http://schemas.microsoft.com/office/drawing/2014/main" id="{5401E5EA-5AFE-409C-9D3D-47872BEDDCA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26552411"/>
                  </p:ext>
                </p:extLst>
              </p:nvPr>
            </p:nvGraphicFramePr>
            <p:xfrm>
              <a:off x="5482129" y="3570112"/>
              <a:ext cx="5233395" cy="1995719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1160790">
                      <a:extLst>
                        <a:ext uri="{9D8B030D-6E8A-4147-A177-3AD203B41FA5}">
                          <a16:colId xmlns:a16="http://schemas.microsoft.com/office/drawing/2014/main" val="3405029418"/>
                        </a:ext>
                      </a:extLst>
                    </a:gridCol>
                    <a:gridCol w="1150565">
                      <a:extLst>
                        <a:ext uri="{9D8B030D-6E8A-4147-A177-3AD203B41FA5}">
                          <a16:colId xmlns:a16="http://schemas.microsoft.com/office/drawing/2014/main" val="3529317266"/>
                        </a:ext>
                      </a:extLst>
                    </a:gridCol>
                    <a:gridCol w="1461020">
                      <a:extLst>
                        <a:ext uri="{9D8B030D-6E8A-4147-A177-3AD203B41FA5}">
                          <a16:colId xmlns:a16="http://schemas.microsoft.com/office/drawing/2014/main" val="2420710090"/>
                        </a:ext>
                      </a:extLst>
                    </a:gridCol>
                    <a:gridCol w="1461020">
                      <a:extLst>
                        <a:ext uri="{9D8B030D-6E8A-4147-A177-3AD203B41FA5}">
                          <a16:colId xmlns:a16="http://schemas.microsoft.com/office/drawing/2014/main" val="1689500978"/>
                        </a:ext>
                      </a:extLst>
                    </a:gridCol>
                  </a:tblGrid>
                  <a:tr h="35281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Prueba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P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PE" b="0" i="1" smtClean="0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es-PE" b="0" i="1" smtClean="0">
                                        <a:latin typeface="Cambria Math" panose="02040503050406030204" pitchFamily="18" charset="0"/>
                                      </a:rPr>
                                      <m:t>𝑟𝑒𝑎𝑙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PE" sz="18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P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PE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s-PE" dirty="0"/>
                                      <m:t> </m:t>
                                    </m:r>
                                  </m:e>
                                  <m:sub>
                                    <m:r>
                                      <a:rPr lang="es-PE" b="0" i="1" smtClean="0">
                                        <a:latin typeface="Cambria Math" panose="02040503050406030204" pitchFamily="18" charset="0"/>
                                      </a:rPr>
                                      <m:t>𝑟𝑒𝑎𝑙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PE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Altura del parlante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0641896"/>
                      </a:ext>
                    </a:extLst>
                  </a:tr>
                  <a:tr h="3497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P1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180°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90°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124 </m:t>
                                </m:r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𝑐𝑚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0087011"/>
                      </a:ext>
                    </a:extLst>
                  </a:tr>
                  <a:tr h="2953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P2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90°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60°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139 </m:t>
                                </m:r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𝑐𝑚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075344"/>
                      </a:ext>
                    </a:extLst>
                  </a:tr>
                  <a:tr h="2953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P3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270°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120°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109 </m:t>
                                </m:r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𝑐𝑚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4435755"/>
                      </a:ext>
                    </a:extLst>
                  </a:tr>
                  <a:tr h="2953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P4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0°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150°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98 </m:t>
                                </m:r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𝑐𝑚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6809856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5" name="Tabla 34">
                <a:extLst>
                  <a:ext uri="{FF2B5EF4-FFF2-40B4-BE49-F238E27FC236}">
                    <a16:creationId xmlns:a16="http://schemas.microsoft.com/office/drawing/2014/main" id="{5401E5EA-5AFE-409C-9D3D-47872BEDDCA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26552411"/>
                  </p:ext>
                </p:extLst>
              </p:nvPr>
            </p:nvGraphicFramePr>
            <p:xfrm>
              <a:off x="5482129" y="3570112"/>
              <a:ext cx="5233395" cy="1995719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1160790">
                      <a:extLst>
                        <a:ext uri="{9D8B030D-6E8A-4147-A177-3AD203B41FA5}">
                          <a16:colId xmlns:a16="http://schemas.microsoft.com/office/drawing/2014/main" val="3405029418"/>
                        </a:ext>
                      </a:extLst>
                    </a:gridCol>
                    <a:gridCol w="1150565">
                      <a:extLst>
                        <a:ext uri="{9D8B030D-6E8A-4147-A177-3AD203B41FA5}">
                          <a16:colId xmlns:a16="http://schemas.microsoft.com/office/drawing/2014/main" val="3529317266"/>
                        </a:ext>
                      </a:extLst>
                    </a:gridCol>
                    <a:gridCol w="1461020">
                      <a:extLst>
                        <a:ext uri="{9D8B030D-6E8A-4147-A177-3AD203B41FA5}">
                          <a16:colId xmlns:a16="http://schemas.microsoft.com/office/drawing/2014/main" val="2420710090"/>
                        </a:ext>
                      </a:extLst>
                    </a:gridCol>
                    <a:gridCol w="1461020">
                      <a:extLst>
                        <a:ext uri="{9D8B030D-6E8A-4147-A177-3AD203B41FA5}">
                          <a16:colId xmlns:a16="http://schemas.microsoft.com/office/drawing/2014/main" val="1689500978"/>
                        </a:ext>
                      </a:extLst>
                    </a:gridCol>
                  </a:tblGrid>
                  <a:tr h="6400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Prueba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2128" t="-4717" r="-256383" b="-22169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8333" t="-4717" r="-100833" b="-22169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Altura del parlante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0641896"/>
                      </a:ext>
                    </a:extLst>
                  </a:tr>
                  <a:tr h="3497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P1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2128" t="-194737" r="-256383" b="-3122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8333" t="-194737" r="-100833" b="-31228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58333" t="-194737" r="-833" b="-31228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008701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P2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2128" t="-305455" r="-256383" b="-2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8333" t="-305455" r="-100833" b="-2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58333" t="-305455" r="-833" b="-2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075344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P3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2128" t="-398214" r="-256383" b="-119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8333" t="-398214" r="-100833" b="-119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58333" t="-398214" r="-833" b="-1196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4435755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P4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2128" t="-507273" r="-256383" b="-2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8333" t="-507273" r="-100833" b="-2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58333" t="-507273" r="-833" b="-2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6809856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36" name="CuadroTexto 35">
            <a:extLst>
              <a:ext uri="{FF2B5EF4-FFF2-40B4-BE49-F238E27FC236}">
                <a16:creationId xmlns:a16="http://schemas.microsoft.com/office/drawing/2014/main" id="{55A546FD-7626-4417-BA79-D61C8A36945A}"/>
              </a:ext>
            </a:extLst>
          </p:cNvPr>
          <p:cNvSpPr txBox="1"/>
          <p:nvPr/>
        </p:nvSpPr>
        <p:spPr>
          <a:xfrm>
            <a:off x="764532" y="5768893"/>
            <a:ext cx="3622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Montaje del prototipo y parlante para pruebas de localización</a:t>
            </a: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9DBCCF82-C6AA-4702-AF94-97E601E73E2E}"/>
              </a:ext>
            </a:extLst>
          </p:cNvPr>
          <p:cNvSpPr txBox="1"/>
          <p:nvPr/>
        </p:nvSpPr>
        <p:spPr>
          <a:xfrm>
            <a:off x="6359846" y="5565831"/>
            <a:ext cx="3622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Posiciones angulares evaluadas en las pruebas de localización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" name="Tabla 11">
                <a:extLst>
                  <a:ext uri="{FF2B5EF4-FFF2-40B4-BE49-F238E27FC236}">
                    <a16:creationId xmlns:a16="http://schemas.microsoft.com/office/drawing/2014/main" id="{36CEDD12-A181-4CAD-A69D-275F319E4F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7778633"/>
                  </p:ext>
                </p:extLst>
              </p:nvPr>
            </p:nvGraphicFramePr>
            <p:xfrm>
              <a:off x="5663951" y="1476307"/>
              <a:ext cx="4639110" cy="1386119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3208647">
                      <a:extLst>
                        <a:ext uri="{9D8B030D-6E8A-4147-A177-3AD203B41FA5}">
                          <a16:colId xmlns:a16="http://schemas.microsoft.com/office/drawing/2014/main" val="3405029418"/>
                        </a:ext>
                      </a:extLst>
                    </a:gridCol>
                    <a:gridCol w="1430463">
                      <a:extLst>
                        <a:ext uri="{9D8B030D-6E8A-4147-A177-3AD203B41FA5}">
                          <a16:colId xmlns:a16="http://schemas.microsoft.com/office/drawing/2014/main" val="3529317266"/>
                        </a:ext>
                      </a:extLst>
                    </a:gridCol>
                  </a:tblGrid>
                  <a:tr h="32573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Parámetro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PE" sz="1800" b="0" i="0" dirty="0"/>
                            <a:t>Valor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0641896"/>
                      </a:ext>
                    </a:extLst>
                  </a:tr>
                  <a:tr h="3497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Número de repeticiones por prueba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0087011"/>
                      </a:ext>
                    </a:extLst>
                  </a:tr>
                  <a:tr h="2953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Altura del centro de la esfera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124 </m:t>
                                </m:r>
                                <m:r>
                                  <m:rPr>
                                    <m:sty m:val="p"/>
                                  </m:rP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cm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075344"/>
                      </a:ext>
                    </a:extLst>
                  </a:tr>
                  <a:tr h="2953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Sonido evaluado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𝑃𝑎𝑙𝑎𝑏𝑟𝑎</m:t>
                                </m:r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𝑙𝑎𝑟𝑔𝑎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443575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" name="Tabla 11">
                <a:extLst>
                  <a:ext uri="{FF2B5EF4-FFF2-40B4-BE49-F238E27FC236}">
                    <a16:creationId xmlns:a16="http://schemas.microsoft.com/office/drawing/2014/main" id="{36CEDD12-A181-4CAD-A69D-275F319E4F6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327778633"/>
                  </p:ext>
                </p:extLst>
              </p:nvPr>
            </p:nvGraphicFramePr>
            <p:xfrm>
              <a:off x="5663951" y="1476307"/>
              <a:ext cx="4639110" cy="1386119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3208647">
                      <a:extLst>
                        <a:ext uri="{9D8B030D-6E8A-4147-A177-3AD203B41FA5}">
                          <a16:colId xmlns:a16="http://schemas.microsoft.com/office/drawing/2014/main" val="3405029418"/>
                        </a:ext>
                      </a:extLst>
                    </a:gridCol>
                    <a:gridCol w="1430463">
                      <a:extLst>
                        <a:ext uri="{9D8B030D-6E8A-4147-A177-3AD203B41FA5}">
                          <a16:colId xmlns:a16="http://schemas.microsoft.com/office/drawing/2014/main" val="3529317266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Parámetro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PE" sz="1800" b="0" i="0" dirty="0"/>
                            <a:t>Valor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0641896"/>
                      </a:ext>
                    </a:extLst>
                  </a:tr>
                  <a:tr h="3497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Número de repeticiones por prueba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24681" t="-112069" r="-851" b="-2120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008701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Altura del centro de la esfera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24681" t="-223636" r="-851" b="-1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075344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Sonido evaluado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24681" t="-323636" r="-851" b="-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443575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3" name="CuadroTexto 12">
            <a:extLst>
              <a:ext uri="{FF2B5EF4-FFF2-40B4-BE49-F238E27FC236}">
                <a16:creationId xmlns:a16="http://schemas.microsoft.com/office/drawing/2014/main" id="{33641068-705E-4318-954A-E6DD024BFCE7}"/>
              </a:ext>
            </a:extLst>
          </p:cNvPr>
          <p:cNvSpPr txBox="1"/>
          <p:nvPr/>
        </p:nvSpPr>
        <p:spPr>
          <a:xfrm>
            <a:off x="5966786" y="2810500"/>
            <a:ext cx="4264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Parámetros experimentales para las pruebas de localización</a:t>
            </a:r>
          </a:p>
        </p:txBody>
      </p:sp>
    </p:spTree>
    <p:extLst>
      <p:ext uri="{BB962C8B-B14F-4D97-AF65-F5344CB8AC3E}">
        <p14:creationId xmlns:p14="http://schemas.microsoft.com/office/powerpoint/2010/main" val="50412030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21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C396CE2-0CD1-4ACA-B7BD-5B6AA587A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7394903-679A-4A3F-B81E-A9E2518413EB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415375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n 11">
            <a:extLst>
              <a:ext uri="{FF2B5EF4-FFF2-40B4-BE49-F238E27FC236}">
                <a16:creationId xmlns:a16="http://schemas.microsoft.com/office/drawing/2014/main" id="{92FB7859-4AEE-461D-8B98-AFD28834A3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0535" y="1585948"/>
            <a:ext cx="4519865" cy="368610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F22E7192-322B-495F-80DF-A038B47B03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6079" y="1585948"/>
            <a:ext cx="4519865" cy="368610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BD2BA345-CFD7-4EFD-94DA-D21BB7CE3A1F}"/>
              </a:ext>
            </a:extLst>
          </p:cNvPr>
          <p:cNvSpPr txBox="1"/>
          <p:nvPr/>
        </p:nvSpPr>
        <p:spPr>
          <a:xfrm>
            <a:off x="856079" y="5272052"/>
            <a:ext cx="4519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Ubicación de las fuentes sonoras para las pruebas, según el ángulo de azimut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C7B35EFE-A146-4E83-B49B-DBB441F951A5}"/>
              </a:ext>
            </a:extLst>
          </p:cNvPr>
          <p:cNvSpPr txBox="1"/>
          <p:nvPr/>
        </p:nvSpPr>
        <p:spPr>
          <a:xfrm>
            <a:off x="6201265" y="5258074"/>
            <a:ext cx="4519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Configuraciones experimentales de las posiciones del arreglo y el parlante</a:t>
            </a:r>
          </a:p>
        </p:txBody>
      </p: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94B667AE-B6F2-4B71-BDCB-143552D5878F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972404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90FB84FD-0DDE-4182-B668-5DF67A29C97E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1162834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id="{A228E8B5-F0C1-408F-A102-7C462BC945D9}"/>
              </a:ext>
            </a:extLst>
          </p:cNvPr>
          <p:cNvSpPr txBox="1"/>
          <p:nvPr/>
        </p:nvSpPr>
        <p:spPr>
          <a:xfrm>
            <a:off x="140493" y="696286"/>
            <a:ext cx="11671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>
                <a:solidFill>
                  <a:srgbClr val="0C265D"/>
                </a:solidFill>
              </a:rPr>
              <a:t>Pruebas y Resultados : Localización variando la posición de la fuente</a:t>
            </a:r>
          </a:p>
        </p:txBody>
      </p:sp>
    </p:spTree>
    <p:extLst>
      <p:ext uri="{BB962C8B-B14F-4D97-AF65-F5344CB8AC3E}">
        <p14:creationId xmlns:p14="http://schemas.microsoft.com/office/powerpoint/2010/main" val="10552534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22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C396CE2-0CD1-4ACA-B7BD-5B6AA587A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7394903-679A-4A3F-B81E-A9E2518413EB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415375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n 5">
            <a:extLst>
              <a:ext uri="{FF2B5EF4-FFF2-40B4-BE49-F238E27FC236}">
                <a16:creationId xmlns:a16="http://schemas.microsoft.com/office/drawing/2014/main" id="{15CE8264-CC6A-4A65-82A2-D8512E136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51" y="1715764"/>
            <a:ext cx="6931425" cy="39628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3DDF369-BE72-49D0-B35C-584A595531CB}"/>
              </a:ext>
            </a:extLst>
          </p:cNvPr>
          <p:cNvSpPr txBox="1"/>
          <p:nvPr/>
        </p:nvSpPr>
        <p:spPr>
          <a:xfrm>
            <a:off x="140493" y="696286"/>
            <a:ext cx="116712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>
                <a:solidFill>
                  <a:srgbClr val="0C265D"/>
                </a:solidFill>
              </a:rPr>
              <a:t>Pruebas y Resultados : Localización variando la posición de la fuente</a:t>
            </a: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24EE6976-E954-4A9B-A5B5-E59A37CAD827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1162834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a 17">
                <a:extLst>
                  <a:ext uri="{FF2B5EF4-FFF2-40B4-BE49-F238E27FC236}">
                    <a16:creationId xmlns:a16="http://schemas.microsoft.com/office/drawing/2014/main" id="{83DC68BF-28DE-485A-8333-E25D209956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02297419"/>
                  </p:ext>
                </p:extLst>
              </p:nvPr>
            </p:nvGraphicFramePr>
            <p:xfrm>
              <a:off x="8164829" y="1691382"/>
              <a:ext cx="3150870" cy="1112117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1193914">
                      <a:extLst>
                        <a:ext uri="{9D8B030D-6E8A-4147-A177-3AD203B41FA5}">
                          <a16:colId xmlns:a16="http://schemas.microsoft.com/office/drawing/2014/main" val="3405029418"/>
                        </a:ext>
                      </a:extLst>
                    </a:gridCol>
                    <a:gridCol w="989216">
                      <a:extLst>
                        <a:ext uri="{9D8B030D-6E8A-4147-A177-3AD203B41FA5}">
                          <a16:colId xmlns:a16="http://schemas.microsoft.com/office/drawing/2014/main" val="3529317266"/>
                        </a:ext>
                      </a:extLst>
                    </a:gridCol>
                    <a:gridCol w="967740">
                      <a:extLst>
                        <a:ext uri="{9D8B030D-6E8A-4147-A177-3AD203B41FA5}">
                          <a16:colId xmlns:a16="http://schemas.microsoft.com/office/drawing/2014/main" val="3602975789"/>
                        </a:ext>
                      </a:extLst>
                    </a:gridCol>
                  </a:tblGrid>
                  <a:tr h="32573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Parámetro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P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bar>
                                      <m:barPr>
                                        <m:pos m:val="top"/>
                                        <m:ctrlPr>
                                          <a:rPr lang="es-PE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s-PE" b="0" i="1" smtClean="0">
                                            <a:latin typeface="Cambria Math" panose="02040503050406030204" pitchFamily="18" charset="0"/>
                                          </a:rPr>
                                          <m:t>𝐸𝑟𝑟𝑜𝑟</m:t>
                                        </m:r>
                                      </m:e>
                                    </m:bar>
                                    <m:r>
                                      <m:rPr>
                                        <m:nor/>
                                      </m:rPr>
                                      <a:rPr lang="es-PE" dirty="0"/>
                                      <m:t> </m:t>
                                    </m:r>
                                  </m:e>
                                  <m:sub>
                                    <m:r>
                                      <a:rPr lang="es-PE" b="0" i="1" smtClean="0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PE" sz="18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P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bar>
                                      <m:barPr>
                                        <m:pos m:val="top"/>
                                        <m:ctrlPr>
                                          <a:rPr lang="es-PE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s-PE" b="0" i="1" smtClean="0">
                                            <a:latin typeface="Cambria Math" panose="02040503050406030204" pitchFamily="18" charset="0"/>
                                          </a:rPr>
                                          <m:t>𝐸𝑟𝑟𝑜𝑟</m:t>
                                        </m:r>
                                      </m:e>
                                    </m:bar>
                                    <m:r>
                                      <m:rPr>
                                        <m:nor/>
                                      </m:rPr>
                                      <a:rPr lang="es-PE" dirty="0"/>
                                      <m:t> </m:t>
                                    </m:r>
                                  </m:e>
                                  <m:sub>
                                    <m:r>
                                      <a:rPr lang="es-PE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PE" sz="18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0641896"/>
                      </a:ext>
                    </a:extLst>
                  </a:tr>
                  <a:tr h="3497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Máximo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17.5°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17.91°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0087011"/>
                      </a:ext>
                    </a:extLst>
                  </a:tr>
                  <a:tr h="2953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Mínimo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10.2°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9°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0753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a 17">
                <a:extLst>
                  <a:ext uri="{FF2B5EF4-FFF2-40B4-BE49-F238E27FC236}">
                    <a16:creationId xmlns:a16="http://schemas.microsoft.com/office/drawing/2014/main" id="{83DC68BF-28DE-485A-8333-E25D209956B9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202297419"/>
                  </p:ext>
                </p:extLst>
              </p:nvPr>
            </p:nvGraphicFramePr>
            <p:xfrm>
              <a:off x="8164829" y="1691382"/>
              <a:ext cx="3150870" cy="1112117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1193914">
                      <a:extLst>
                        <a:ext uri="{9D8B030D-6E8A-4147-A177-3AD203B41FA5}">
                          <a16:colId xmlns:a16="http://schemas.microsoft.com/office/drawing/2014/main" val="3405029418"/>
                        </a:ext>
                      </a:extLst>
                    </a:gridCol>
                    <a:gridCol w="989216">
                      <a:extLst>
                        <a:ext uri="{9D8B030D-6E8A-4147-A177-3AD203B41FA5}">
                          <a16:colId xmlns:a16="http://schemas.microsoft.com/office/drawing/2014/main" val="3529317266"/>
                        </a:ext>
                      </a:extLst>
                    </a:gridCol>
                    <a:gridCol w="967740">
                      <a:extLst>
                        <a:ext uri="{9D8B030D-6E8A-4147-A177-3AD203B41FA5}">
                          <a16:colId xmlns:a16="http://schemas.microsoft.com/office/drawing/2014/main" val="3602975789"/>
                        </a:ext>
                      </a:extLst>
                    </a:gridCol>
                  </a:tblGrid>
                  <a:tr h="42703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Parámetro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20859" t="-1429" r="-98773" b="-1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26415" t="-1429" r="-1258" b="-18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0641896"/>
                      </a:ext>
                    </a:extLst>
                  </a:tr>
                  <a:tr h="3497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Máximo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20859" t="-122414" r="-98773" b="-117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26415" t="-122414" r="-1258" b="-1172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008701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Mínimo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20859" t="-234545" r="-98773" b="-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26415" t="-234545" r="-1258" b="-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075344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5">
                <a:extLst>
                  <a:ext uri="{FF2B5EF4-FFF2-40B4-BE49-F238E27FC236}">
                    <a16:creationId xmlns:a16="http://schemas.microsoft.com/office/drawing/2014/main" id="{2B4D6B75-BD43-44F7-B112-B0E2BCF9F8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66180" y="3697181"/>
                <a:ext cx="4748169" cy="2031325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r>
                  <a:rPr kumimoji="0" lang="es-PE" altLang="es-PE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Los errores promedio de estimación angular de azimut y </a:t>
                </a:r>
                <a:r>
                  <a:rPr lang="es-PE" altLang="es-PE" dirty="0" err="1"/>
                  <a:t>colatitud</a:t>
                </a:r>
                <a:r>
                  <a:rPr lang="es-PE" altLang="es-PE" dirty="0"/>
                  <a:t> </a:t>
                </a:r>
                <a:r>
                  <a:rPr kumimoji="0" lang="es-PE" altLang="es-PE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se encuentran por debajo de los </a:t>
                </a:r>
                <a14:m>
                  <m:oMath xmlns:m="http://schemas.openxmlformats.org/officeDocument/2006/math">
                    <m:r>
                      <a:rPr lang="es-PE" altLang="es-PE">
                        <a:latin typeface="Cambria Math" panose="02040503050406030204" pitchFamily="18" charset="0"/>
                      </a:rPr>
                      <m:t>2</m:t>
                    </m:r>
                    <m:r>
                      <a:rPr lang="es-PE" altLang="es-PE" b="0" i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s-PE" sz="1800" b="0" i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kumimoji="0" lang="es-PE" altLang="es-PE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.</a:t>
                </a:r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endParaRPr kumimoji="0" lang="es-PE" altLang="es-PE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r>
                  <a:rPr lang="es-PE" altLang="es-PE" dirty="0"/>
                  <a:t> Los errores de precisión se encuentran directamente asociados al uso de armónicos esféricos de primer orden.</a:t>
                </a:r>
                <a:endParaRPr kumimoji="0" lang="es-PE" altLang="es-PE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9" name="Rectangle 5">
                <a:extLst>
                  <a:ext uri="{FF2B5EF4-FFF2-40B4-BE49-F238E27FC236}">
                    <a16:creationId xmlns:a16="http://schemas.microsoft.com/office/drawing/2014/main" id="{2B4D6B75-BD43-44F7-B112-B0E2BCF9F8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366180" y="3697181"/>
                <a:ext cx="4748169" cy="2031325"/>
              </a:xfrm>
              <a:prstGeom prst="rect">
                <a:avLst/>
              </a:prstGeom>
              <a:blipFill>
                <a:blip r:embed="rId5"/>
                <a:stretch>
                  <a:fillRect l="-896" t="-595" r="-1024" b="-3869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s-P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CuadroTexto 19">
            <a:extLst>
              <a:ext uri="{FF2B5EF4-FFF2-40B4-BE49-F238E27FC236}">
                <a16:creationId xmlns:a16="http://schemas.microsoft.com/office/drawing/2014/main" id="{83C1577F-4A30-4DB8-9809-9428982FC1FF}"/>
              </a:ext>
            </a:extLst>
          </p:cNvPr>
          <p:cNvSpPr txBox="1"/>
          <p:nvPr/>
        </p:nvSpPr>
        <p:spPr>
          <a:xfrm>
            <a:off x="1090970" y="5728506"/>
            <a:ext cx="4519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Error angular promedio según la posición de la fuente sonora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A727429-DA9F-44C0-B5E7-A62DC92C1096}"/>
              </a:ext>
            </a:extLst>
          </p:cNvPr>
          <p:cNvSpPr txBox="1"/>
          <p:nvPr/>
        </p:nvSpPr>
        <p:spPr>
          <a:xfrm>
            <a:off x="7868873" y="2803499"/>
            <a:ext cx="3741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Valores máximos y mínimos de error angular obtenidos</a:t>
            </a:r>
          </a:p>
        </p:txBody>
      </p:sp>
    </p:spTree>
    <p:extLst>
      <p:ext uri="{BB962C8B-B14F-4D97-AF65-F5344CB8AC3E}">
        <p14:creationId xmlns:p14="http://schemas.microsoft.com/office/powerpoint/2010/main" val="13691088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23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C396CE2-0CD1-4ACA-B7BD-5B6AA587A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7394903-679A-4A3F-B81E-A9E2518413EB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415375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Imagen 33">
            <a:extLst>
              <a:ext uri="{FF2B5EF4-FFF2-40B4-BE49-F238E27FC236}">
                <a16:creationId xmlns:a16="http://schemas.microsoft.com/office/drawing/2014/main" id="{834A6710-C693-43FE-868B-6091969191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861" y="1394307"/>
            <a:ext cx="4856686" cy="420290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6E0B7808-A5E4-420F-B5CD-A7D59EE5EC44}"/>
              </a:ext>
            </a:extLst>
          </p:cNvPr>
          <p:cNvSpPr txBox="1"/>
          <p:nvPr/>
        </p:nvSpPr>
        <p:spPr>
          <a:xfrm>
            <a:off x="-2" y="678727"/>
            <a:ext cx="119284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>
                <a:solidFill>
                  <a:srgbClr val="0C265D"/>
                </a:solidFill>
              </a:rPr>
              <a:t>Pruebas y Resultados : </a:t>
            </a:r>
            <a:r>
              <a:rPr lang="es-PE" sz="2800" b="1" dirty="0">
                <a:solidFill>
                  <a:srgbClr val="0C265D"/>
                </a:solidFill>
              </a:rPr>
              <a:t>Localización variando la distancia radial de la fuente</a:t>
            </a:r>
            <a:endParaRPr lang="es-PE" sz="3200" b="1" dirty="0">
              <a:solidFill>
                <a:srgbClr val="0C265D"/>
              </a:solidFill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7859B649-FB24-4007-BA95-0816C1BB9E7E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1162834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Tabla 17">
                <a:extLst>
                  <a:ext uri="{FF2B5EF4-FFF2-40B4-BE49-F238E27FC236}">
                    <a16:creationId xmlns:a16="http://schemas.microsoft.com/office/drawing/2014/main" id="{17FD8E41-3D30-4D72-BC97-C6DD598FFBD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6775060"/>
                  </p:ext>
                </p:extLst>
              </p:nvPr>
            </p:nvGraphicFramePr>
            <p:xfrm>
              <a:off x="6095998" y="3546761"/>
              <a:ext cx="5233395" cy="2056679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1160790">
                      <a:extLst>
                        <a:ext uri="{9D8B030D-6E8A-4147-A177-3AD203B41FA5}">
                          <a16:colId xmlns:a16="http://schemas.microsoft.com/office/drawing/2014/main" val="3405029418"/>
                        </a:ext>
                      </a:extLst>
                    </a:gridCol>
                    <a:gridCol w="1150565">
                      <a:extLst>
                        <a:ext uri="{9D8B030D-6E8A-4147-A177-3AD203B41FA5}">
                          <a16:colId xmlns:a16="http://schemas.microsoft.com/office/drawing/2014/main" val="3529317266"/>
                        </a:ext>
                      </a:extLst>
                    </a:gridCol>
                    <a:gridCol w="1461020">
                      <a:extLst>
                        <a:ext uri="{9D8B030D-6E8A-4147-A177-3AD203B41FA5}">
                          <a16:colId xmlns:a16="http://schemas.microsoft.com/office/drawing/2014/main" val="2420710090"/>
                        </a:ext>
                      </a:extLst>
                    </a:gridCol>
                    <a:gridCol w="1461020">
                      <a:extLst>
                        <a:ext uri="{9D8B030D-6E8A-4147-A177-3AD203B41FA5}">
                          <a16:colId xmlns:a16="http://schemas.microsoft.com/office/drawing/2014/main" val="1689500978"/>
                        </a:ext>
                      </a:extLst>
                    </a:gridCol>
                  </a:tblGrid>
                  <a:tr h="35281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Prueba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P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PE" b="0" i="1" smtClean="0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e>
                                  <m:sub>
                                    <m:r>
                                      <a:rPr lang="es-PE" b="0" i="1" smtClean="0">
                                        <a:latin typeface="Cambria Math" panose="02040503050406030204" pitchFamily="18" charset="0"/>
                                      </a:rPr>
                                      <m:t>𝑟𝑒𝑎𝑙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PE" sz="18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P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s-PE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  <m:r>
                                      <m:rPr>
                                        <m:nor/>
                                      </m:rPr>
                                      <a:rPr lang="es-PE" dirty="0"/>
                                      <m:t> </m:t>
                                    </m:r>
                                  </m:e>
                                  <m:sub>
                                    <m:r>
                                      <a:rPr lang="es-PE" b="0" i="1" smtClean="0">
                                        <a:latin typeface="Cambria Math" panose="02040503050406030204" pitchFamily="18" charset="0"/>
                                      </a:rPr>
                                      <m:t>𝑟𝑒𝑎𝑙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PE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Distancia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0641896"/>
                      </a:ext>
                    </a:extLst>
                  </a:tr>
                  <a:tr h="3497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P1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0°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90°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10 </m:t>
                                </m:r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𝑐𝑚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0087011"/>
                      </a:ext>
                    </a:extLst>
                  </a:tr>
                  <a:tr h="2953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P2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s-PE" sz="16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0°</m:t>
                                </m:r>
                              </m:oMath>
                            </m:oMathPara>
                          </a14:m>
                          <a:endParaRPr kumimoji="0" lang="es-PE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s-PE" sz="16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90°</m:t>
                                </m:r>
                              </m:oMath>
                            </m:oMathPara>
                          </a14:m>
                          <a:endParaRPr kumimoji="0" lang="es-PE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30 </m:t>
                                </m:r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𝑐𝑚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075344"/>
                      </a:ext>
                    </a:extLst>
                  </a:tr>
                  <a:tr h="2953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P3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s-PE" sz="16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0°</m:t>
                                </m:r>
                              </m:oMath>
                            </m:oMathPara>
                          </a14:m>
                          <a:endParaRPr kumimoji="0" lang="es-PE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s-PE" sz="16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90°</m:t>
                                </m:r>
                              </m:oMath>
                            </m:oMathPara>
                          </a14:m>
                          <a:endParaRPr kumimoji="0" lang="es-PE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50 </m:t>
                                </m:r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𝑐𝑚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4435755"/>
                      </a:ext>
                    </a:extLst>
                  </a:tr>
                  <a:tr h="2953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P4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0°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s-PE" sz="16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90°</m:t>
                                </m:r>
                              </m:oMath>
                            </m:oMathPara>
                          </a14:m>
                          <a:endParaRPr kumimoji="0" lang="es-PE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70 </m:t>
                                </m:r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𝑐𝑚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668098565"/>
                      </a:ext>
                    </a:extLst>
                  </a:tr>
                  <a:tr h="2953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P5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s-PE" sz="16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0°</m:t>
                                </m:r>
                              </m:oMath>
                            </m:oMathPara>
                          </a14:m>
                          <a:endParaRPr kumimoji="0" lang="es-PE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kumimoji="0" lang="es-PE" sz="1600" b="0" i="0" u="none" strike="noStrike" kern="1200" cap="none" spc="0" normalizeH="0" baseline="0" noProof="0" smtClean="0">
                                    <a:ln>
                                      <a:noFill/>
                                    </a:ln>
                                    <a:solidFill>
                                      <a:prstClr val="black"/>
                                    </a:solidFill>
                                    <a:effectLst/>
                                    <a:uLnTx/>
                                    <a:uFillTx/>
                                    <a:latin typeface="Cambria Math" panose="02040503050406030204" pitchFamily="18" charset="0"/>
                                    <a:ea typeface="+mn-ea"/>
                                    <a:cs typeface="+mn-cs"/>
                                  </a:rPr>
                                  <m:t>90°</m:t>
                                </m:r>
                              </m:oMath>
                            </m:oMathPara>
                          </a14:m>
                          <a:endParaRPr kumimoji="0" lang="es-PE" sz="1600" b="0" i="0" u="none" strike="noStrike" kern="120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100 </m:t>
                                </m:r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𝑐𝑚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564676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Tabla 17">
                <a:extLst>
                  <a:ext uri="{FF2B5EF4-FFF2-40B4-BE49-F238E27FC236}">
                    <a16:creationId xmlns:a16="http://schemas.microsoft.com/office/drawing/2014/main" id="{17FD8E41-3D30-4D72-BC97-C6DD598FFBD5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96775060"/>
                  </p:ext>
                </p:extLst>
              </p:nvPr>
            </p:nvGraphicFramePr>
            <p:xfrm>
              <a:off x="6095998" y="3546761"/>
              <a:ext cx="5233395" cy="2056679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1160790">
                      <a:extLst>
                        <a:ext uri="{9D8B030D-6E8A-4147-A177-3AD203B41FA5}">
                          <a16:colId xmlns:a16="http://schemas.microsoft.com/office/drawing/2014/main" val="3405029418"/>
                        </a:ext>
                      </a:extLst>
                    </a:gridCol>
                    <a:gridCol w="1150565">
                      <a:extLst>
                        <a:ext uri="{9D8B030D-6E8A-4147-A177-3AD203B41FA5}">
                          <a16:colId xmlns:a16="http://schemas.microsoft.com/office/drawing/2014/main" val="3529317266"/>
                        </a:ext>
                      </a:extLst>
                    </a:gridCol>
                    <a:gridCol w="1461020">
                      <a:extLst>
                        <a:ext uri="{9D8B030D-6E8A-4147-A177-3AD203B41FA5}">
                          <a16:colId xmlns:a16="http://schemas.microsoft.com/office/drawing/2014/main" val="2420710090"/>
                        </a:ext>
                      </a:extLst>
                    </a:gridCol>
                    <a:gridCol w="1461020">
                      <a:extLst>
                        <a:ext uri="{9D8B030D-6E8A-4147-A177-3AD203B41FA5}">
                          <a16:colId xmlns:a16="http://schemas.microsoft.com/office/drawing/2014/main" val="1689500978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Prueba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587" t="-8333" r="-255026" b="-48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8750" t="-8333" r="-100833" b="-485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Distancia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0641896"/>
                      </a:ext>
                    </a:extLst>
                  </a:tr>
                  <a:tr h="3497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P1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587" t="-112069" r="-255026" b="-4017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8750" t="-112069" r="-100833" b="-40172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58750" t="-112069" r="-833" b="-40172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008701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P2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587" t="-223636" r="-255026" b="-3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8750" t="-223636" r="-100833" b="-3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58750" t="-223636" r="-833" b="-3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075344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P3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587" t="-323636" r="-255026" b="-2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8750" t="-323636" r="-100833" b="-2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58750" t="-323636" r="-833" b="-2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4435755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P4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587" t="-416071" r="-255026" b="-119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8750" t="-416071" r="-100833" b="-11964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58750" t="-416071" r="-833" b="-11964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668098565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P5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01587" t="-525455" r="-255026" b="-2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58750" t="-525455" r="-100833" b="-21818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58750" t="-525455" r="-833" b="-2181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185646768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9" name="Tabla 18">
                <a:extLst>
                  <a:ext uri="{FF2B5EF4-FFF2-40B4-BE49-F238E27FC236}">
                    <a16:creationId xmlns:a16="http://schemas.microsoft.com/office/drawing/2014/main" id="{A06CD45E-2AD3-4943-96B4-3A731D3290E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41280205"/>
                  </p:ext>
                </p:extLst>
              </p:nvPr>
            </p:nvGraphicFramePr>
            <p:xfrm>
              <a:off x="6277820" y="1452956"/>
              <a:ext cx="4639110" cy="1386119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3208647">
                      <a:extLst>
                        <a:ext uri="{9D8B030D-6E8A-4147-A177-3AD203B41FA5}">
                          <a16:colId xmlns:a16="http://schemas.microsoft.com/office/drawing/2014/main" val="3405029418"/>
                        </a:ext>
                      </a:extLst>
                    </a:gridCol>
                    <a:gridCol w="1430463">
                      <a:extLst>
                        <a:ext uri="{9D8B030D-6E8A-4147-A177-3AD203B41FA5}">
                          <a16:colId xmlns:a16="http://schemas.microsoft.com/office/drawing/2014/main" val="3529317266"/>
                        </a:ext>
                      </a:extLst>
                    </a:gridCol>
                  </a:tblGrid>
                  <a:tr h="32573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Parámetro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PE" sz="1800" b="0" i="0" dirty="0"/>
                            <a:t>Valor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0641896"/>
                      </a:ext>
                    </a:extLst>
                  </a:tr>
                  <a:tr h="3497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Número de repeticiones por prueba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10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0087011"/>
                      </a:ext>
                    </a:extLst>
                  </a:tr>
                  <a:tr h="2953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Altura del centro de la esfera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124 </m:t>
                                </m:r>
                                <m:r>
                                  <m:rPr>
                                    <m:sty m:val="p"/>
                                  </m:rP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cm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075344"/>
                      </a:ext>
                    </a:extLst>
                  </a:tr>
                  <a:tr h="2953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Sonido evaluado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𝑃𝑎𝑙𝑎𝑏𝑟𝑎</m:t>
                                </m:r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s-PE" sz="1600" b="0" i="1" smtClean="0">
                                    <a:latin typeface="Cambria Math" panose="02040503050406030204" pitchFamily="18" charset="0"/>
                                  </a:rPr>
                                  <m:t>𝑙𝑎𝑟𝑔𝑎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443575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9" name="Tabla 18">
                <a:extLst>
                  <a:ext uri="{FF2B5EF4-FFF2-40B4-BE49-F238E27FC236}">
                    <a16:creationId xmlns:a16="http://schemas.microsoft.com/office/drawing/2014/main" id="{A06CD45E-2AD3-4943-96B4-3A731D3290E8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41280205"/>
                  </p:ext>
                </p:extLst>
              </p:nvPr>
            </p:nvGraphicFramePr>
            <p:xfrm>
              <a:off x="6277820" y="1452956"/>
              <a:ext cx="4639110" cy="1386119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3208647">
                      <a:extLst>
                        <a:ext uri="{9D8B030D-6E8A-4147-A177-3AD203B41FA5}">
                          <a16:colId xmlns:a16="http://schemas.microsoft.com/office/drawing/2014/main" val="3405029418"/>
                        </a:ext>
                      </a:extLst>
                    </a:gridCol>
                    <a:gridCol w="1430463">
                      <a:extLst>
                        <a:ext uri="{9D8B030D-6E8A-4147-A177-3AD203B41FA5}">
                          <a16:colId xmlns:a16="http://schemas.microsoft.com/office/drawing/2014/main" val="3529317266"/>
                        </a:ext>
                      </a:extLst>
                    </a:gridCol>
                  </a:tblGrid>
                  <a:tr h="36576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Parámetro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s-PE" sz="1800" b="0" i="0" dirty="0"/>
                            <a:t>Valor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0641896"/>
                      </a:ext>
                    </a:extLst>
                  </a:tr>
                  <a:tr h="3497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Número de repeticiones por prueba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24681" t="-112069" r="-851" b="-21206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008701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Altura del centro de la esfera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24681" t="-223636" r="-851" b="-1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075344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Sonido evaluado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5"/>
                          <a:stretch>
                            <a:fillRect l="-224681" t="-323636" r="-851" b="-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03443575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20" name="CuadroTexto 19">
            <a:extLst>
              <a:ext uri="{FF2B5EF4-FFF2-40B4-BE49-F238E27FC236}">
                <a16:creationId xmlns:a16="http://schemas.microsoft.com/office/drawing/2014/main" id="{9702D335-D21C-4E75-9E94-DC8DB0DD2E4C}"/>
              </a:ext>
            </a:extLst>
          </p:cNvPr>
          <p:cNvSpPr txBox="1"/>
          <p:nvPr/>
        </p:nvSpPr>
        <p:spPr>
          <a:xfrm>
            <a:off x="6580655" y="2787149"/>
            <a:ext cx="4264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Parámetros experimentales para las pruebas de localización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437BFE3A-6C1E-4CE9-B9C3-FCB64F6605FA}"/>
              </a:ext>
            </a:extLst>
          </p:cNvPr>
          <p:cNvSpPr txBox="1"/>
          <p:nvPr/>
        </p:nvSpPr>
        <p:spPr>
          <a:xfrm>
            <a:off x="7010573" y="5570587"/>
            <a:ext cx="3622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Posiciones angulares evaluadas en las pruebas de localización</a:t>
            </a:r>
          </a:p>
        </p:txBody>
      </p:sp>
    </p:spTree>
    <p:extLst>
      <p:ext uri="{BB962C8B-B14F-4D97-AF65-F5344CB8AC3E}">
        <p14:creationId xmlns:p14="http://schemas.microsoft.com/office/powerpoint/2010/main" val="22602996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8411B1CA-DB4E-4DBF-AAE8-ED8E63F74B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550" y="1722406"/>
            <a:ext cx="6931425" cy="396283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24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C396CE2-0CD1-4ACA-B7BD-5B6AA587A1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CCD4A83-DF89-4AC8-997A-7F48B62BDAD4}"/>
              </a:ext>
            </a:extLst>
          </p:cNvPr>
          <p:cNvSpPr txBox="1"/>
          <p:nvPr/>
        </p:nvSpPr>
        <p:spPr>
          <a:xfrm>
            <a:off x="140494" y="696286"/>
            <a:ext cx="4263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>
                <a:solidFill>
                  <a:srgbClr val="0C265D"/>
                </a:solidFill>
              </a:rPr>
              <a:t>Resultados: Localización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7394903-679A-4A3F-B81E-A9E2518413EB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415375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5" name="Tabla 14">
                <a:extLst>
                  <a:ext uri="{FF2B5EF4-FFF2-40B4-BE49-F238E27FC236}">
                    <a16:creationId xmlns:a16="http://schemas.microsoft.com/office/drawing/2014/main" id="{901F64BB-9905-45C5-AF64-E9C0A200F6C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04333917"/>
                  </p:ext>
                </p:extLst>
              </p:nvPr>
            </p:nvGraphicFramePr>
            <p:xfrm>
              <a:off x="8164829" y="1691382"/>
              <a:ext cx="3150870" cy="1112117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1193914">
                      <a:extLst>
                        <a:ext uri="{9D8B030D-6E8A-4147-A177-3AD203B41FA5}">
                          <a16:colId xmlns:a16="http://schemas.microsoft.com/office/drawing/2014/main" val="3405029418"/>
                        </a:ext>
                      </a:extLst>
                    </a:gridCol>
                    <a:gridCol w="989216">
                      <a:extLst>
                        <a:ext uri="{9D8B030D-6E8A-4147-A177-3AD203B41FA5}">
                          <a16:colId xmlns:a16="http://schemas.microsoft.com/office/drawing/2014/main" val="3529317266"/>
                        </a:ext>
                      </a:extLst>
                    </a:gridCol>
                    <a:gridCol w="967740">
                      <a:extLst>
                        <a:ext uri="{9D8B030D-6E8A-4147-A177-3AD203B41FA5}">
                          <a16:colId xmlns:a16="http://schemas.microsoft.com/office/drawing/2014/main" val="3602975789"/>
                        </a:ext>
                      </a:extLst>
                    </a:gridCol>
                  </a:tblGrid>
                  <a:tr h="32573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Parámetro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P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bar>
                                      <m:barPr>
                                        <m:pos m:val="top"/>
                                        <m:ctrlPr>
                                          <a:rPr lang="es-PE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s-PE" b="0" i="1" smtClean="0">
                                            <a:latin typeface="Cambria Math" panose="02040503050406030204" pitchFamily="18" charset="0"/>
                                          </a:rPr>
                                          <m:t>𝐸𝑟𝑟𝑜𝑟</m:t>
                                        </m:r>
                                      </m:e>
                                    </m:bar>
                                    <m:r>
                                      <m:rPr>
                                        <m:nor/>
                                      </m:rPr>
                                      <a:rPr lang="es-PE" dirty="0"/>
                                      <m:t> </m:t>
                                    </m:r>
                                  </m:e>
                                  <m:sub>
                                    <m:r>
                                      <a:rPr lang="es-PE" b="0" i="1" smtClean="0">
                                        <a:latin typeface="Cambria Math" panose="02040503050406030204" pitchFamily="18" charset="0"/>
                                      </a:rPr>
                                      <m:t>𝜙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PE" sz="18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s-PE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bar>
                                      <m:barPr>
                                        <m:pos m:val="top"/>
                                        <m:ctrlPr>
                                          <a:rPr lang="es-PE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barPr>
                                      <m:e>
                                        <m:r>
                                          <a:rPr lang="es-PE" b="0" i="1" smtClean="0">
                                            <a:latin typeface="Cambria Math" panose="02040503050406030204" pitchFamily="18" charset="0"/>
                                          </a:rPr>
                                          <m:t>𝐸𝑟𝑟𝑜𝑟</m:t>
                                        </m:r>
                                      </m:e>
                                    </m:bar>
                                    <m:r>
                                      <m:rPr>
                                        <m:nor/>
                                      </m:rPr>
                                      <a:rPr lang="es-PE" dirty="0"/>
                                      <m:t> </m:t>
                                    </m:r>
                                  </m:e>
                                  <m:sub>
                                    <m:r>
                                      <a:rPr lang="es-PE" b="0" i="1" smtClean="0">
                                        <a:latin typeface="Cambria Math" panose="02040503050406030204" pitchFamily="18" charset="0"/>
                                      </a:rPr>
                                      <m:t>𝜃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s-PE" sz="18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0641896"/>
                      </a:ext>
                    </a:extLst>
                  </a:tr>
                  <a:tr h="3497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Máximo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33.4°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29.9°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0087011"/>
                      </a:ext>
                    </a:extLst>
                  </a:tr>
                  <a:tr h="29537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Mínimo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15.2°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s-PE" sz="1600" b="0" i="0" smtClean="0">
                                    <a:latin typeface="Cambria Math" panose="02040503050406030204" pitchFamily="18" charset="0"/>
                                  </a:rPr>
                                  <m:t>2.4°</m:t>
                                </m:r>
                              </m:oMath>
                            </m:oMathPara>
                          </a14:m>
                          <a:endParaRPr lang="es-PE" sz="1600" b="0" i="0" dirty="0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07534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5" name="Tabla 14">
                <a:extLst>
                  <a:ext uri="{FF2B5EF4-FFF2-40B4-BE49-F238E27FC236}">
                    <a16:creationId xmlns:a16="http://schemas.microsoft.com/office/drawing/2014/main" id="{901F64BB-9905-45C5-AF64-E9C0A200F6CB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004333917"/>
                  </p:ext>
                </p:extLst>
              </p:nvPr>
            </p:nvGraphicFramePr>
            <p:xfrm>
              <a:off x="8164829" y="1691382"/>
              <a:ext cx="3150870" cy="1112117"/>
            </p:xfrm>
            <a:graphic>
              <a:graphicData uri="http://schemas.openxmlformats.org/drawingml/2006/table">
                <a:tbl>
                  <a:tblPr firstRow="1" bandRow="1">
                    <a:tableStyleId>{5202B0CA-FC54-4496-8BCA-5EF66A818D29}</a:tableStyleId>
                  </a:tblPr>
                  <a:tblGrid>
                    <a:gridCol w="1193914">
                      <a:extLst>
                        <a:ext uri="{9D8B030D-6E8A-4147-A177-3AD203B41FA5}">
                          <a16:colId xmlns:a16="http://schemas.microsoft.com/office/drawing/2014/main" val="3405029418"/>
                        </a:ext>
                      </a:extLst>
                    </a:gridCol>
                    <a:gridCol w="989216">
                      <a:extLst>
                        <a:ext uri="{9D8B030D-6E8A-4147-A177-3AD203B41FA5}">
                          <a16:colId xmlns:a16="http://schemas.microsoft.com/office/drawing/2014/main" val="3529317266"/>
                        </a:ext>
                      </a:extLst>
                    </a:gridCol>
                    <a:gridCol w="967740">
                      <a:extLst>
                        <a:ext uri="{9D8B030D-6E8A-4147-A177-3AD203B41FA5}">
                          <a16:colId xmlns:a16="http://schemas.microsoft.com/office/drawing/2014/main" val="3602975789"/>
                        </a:ext>
                      </a:extLst>
                    </a:gridCol>
                  </a:tblGrid>
                  <a:tr h="427038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dirty="0"/>
                            <a:t>Parámetro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rgbClr val="0C265D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20859" t="-1429" r="-98773" b="-18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26415" t="-1429" r="-1258" b="-18000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930641896"/>
                      </a:ext>
                    </a:extLst>
                  </a:tr>
                  <a:tr h="349799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Máximo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20859" t="-122414" r="-98773" b="-11724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26415" t="-122414" r="-1258" b="-11724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570087011"/>
                      </a:ext>
                    </a:extLst>
                  </a:tr>
                  <a:tr h="33528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s-PE" sz="1600" b="0" i="0" dirty="0"/>
                            <a:t>Mínimo</a:t>
                          </a:r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solidFill>
                          <a:schemeClr val="bg1"/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120859" t="-234545" r="-98773" b="-2363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s-PE"/>
                        </a:p>
                      </a:txBody>
                      <a:tcPr anchor="ctr">
                        <a:lnL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L>
                        <a:lnR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R>
                        <a:lnT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 w="12700" cap="flat" cmpd="sng" algn="ctr">
                          <a:solidFill>
                            <a:schemeClr val="tx1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  <a:blipFill>
                          <a:blip r:embed="rId4"/>
                          <a:stretch>
                            <a:fillRect l="-226415" t="-234545" r="-1258" b="-2363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3307534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17" name="CuadroTexto 16">
            <a:extLst>
              <a:ext uri="{FF2B5EF4-FFF2-40B4-BE49-F238E27FC236}">
                <a16:creationId xmlns:a16="http://schemas.microsoft.com/office/drawing/2014/main" id="{110DA2D5-4A76-463C-919C-A31E2122F1AE}"/>
              </a:ext>
            </a:extLst>
          </p:cNvPr>
          <p:cNvSpPr txBox="1"/>
          <p:nvPr/>
        </p:nvSpPr>
        <p:spPr>
          <a:xfrm>
            <a:off x="7868873" y="2803499"/>
            <a:ext cx="3741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Valores máximos y mínimos de error angular obtenidos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4DBDA24F-DB20-4C6A-B743-234900FCCDBC}"/>
              </a:ext>
            </a:extLst>
          </p:cNvPr>
          <p:cNvSpPr txBox="1"/>
          <p:nvPr/>
        </p:nvSpPr>
        <p:spPr>
          <a:xfrm>
            <a:off x="1090970" y="5728506"/>
            <a:ext cx="4519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dirty="0"/>
              <a:t>Error angular promedio en función de la distancia radial de la fuente sonora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5">
                <a:extLst>
                  <a:ext uri="{FF2B5EF4-FFF2-40B4-BE49-F238E27FC236}">
                    <a16:creationId xmlns:a16="http://schemas.microsoft.com/office/drawing/2014/main" id="{D1E24E0B-7025-4CA1-B97D-7B8EE8C2C37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69480" y="3683879"/>
                <a:ext cx="4859461" cy="2585323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r>
                  <a:rPr kumimoji="0" lang="es-PE" altLang="es-PE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Los errores promedio de estimación angular de azimut y </a:t>
                </a:r>
                <a:r>
                  <a:rPr lang="es-PE" altLang="es-PE" dirty="0" err="1"/>
                  <a:t>colatitud</a:t>
                </a:r>
                <a:r>
                  <a:rPr lang="es-PE" altLang="es-PE" dirty="0"/>
                  <a:t> </a:t>
                </a:r>
                <a:r>
                  <a:rPr kumimoji="0" lang="es-PE" altLang="es-PE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son inferiores</a:t>
                </a:r>
                <a:r>
                  <a:rPr kumimoji="0" lang="es-PE" altLang="es-PE" sz="1800" b="0" i="0" u="none" strike="noStrike" cap="none" normalizeH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a los</a:t>
                </a:r>
                <a:r>
                  <a:rPr kumimoji="0" lang="es-PE" altLang="es-PE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 </a:t>
                </a:r>
                <a14:m>
                  <m:oMath xmlns:m="http://schemas.openxmlformats.org/officeDocument/2006/math">
                    <m:r>
                      <a:rPr lang="es-PE" altLang="es-PE">
                        <a:latin typeface="Cambria Math" panose="02040503050406030204" pitchFamily="18" charset="0"/>
                      </a:rPr>
                      <m:t>2</m:t>
                    </m:r>
                    <m:r>
                      <a:rPr lang="es-PE" altLang="es-PE" b="0" i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s-PE" sz="1800" b="0" i="0" smtClean="0">
                        <a:latin typeface="Cambria Math" panose="02040503050406030204" pitchFamily="18" charset="0"/>
                      </a:rPr>
                      <m:t>° </m:t>
                    </m:r>
                  </m:oMath>
                </a14:m>
                <a:r>
                  <a:rPr kumimoji="0" lang="es-PE" altLang="es-PE" sz="18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</a:rPr>
                  <a:t>hasta superar los 50 cm de distancia aproximadamente. </a:t>
                </a:r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kumimoji="0" lang="es-PE" altLang="es-PE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r>
                  <a:rPr lang="es-PE" altLang="es-PE" dirty="0"/>
                  <a:t> Mejor desempeño a los 30 cm de distancia.</a:t>
                </a:r>
                <a:endParaRPr kumimoji="0" lang="es-PE" altLang="es-PE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endParaRPr kumimoji="0" lang="es-PE" altLang="es-PE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r>
                  <a:rPr lang="es-PE" altLang="es-PE" dirty="0"/>
                  <a:t> Se observa una tendencia al aumento en el error al incrementar la distancia, debido a la reducción de señal recibida.</a:t>
                </a:r>
                <a:endParaRPr kumimoji="0" lang="es-PE" altLang="es-PE" sz="18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20" name="Rectangle 5">
                <a:extLst>
                  <a:ext uri="{FF2B5EF4-FFF2-40B4-BE49-F238E27FC236}">
                    <a16:creationId xmlns:a16="http://schemas.microsoft.com/office/drawing/2014/main" id="{D1E24E0B-7025-4CA1-B97D-7B8EE8C2C3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269480" y="3683879"/>
                <a:ext cx="4859461" cy="2585323"/>
              </a:xfrm>
              <a:prstGeom prst="rect">
                <a:avLst/>
              </a:prstGeom>
              <a:blipFill>
                <a:blip r:embed="rId5"/>
                <a:stretch>
                  <a:fillRect l="-1001" t="-469" r="-876" b="-3052"/>
                </a:stretch>
              </a:blip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s-P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57150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25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C396CE2-0CD1-4ACA-B7BD-5B6AA587A1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CCD4A83-DF89-4AC8-997A-7F48B62BDAD4}"/>
              </a:ext>
            </a:extLst>
          </p:cNvPr>
          <p:cNvSpPr txBox="1"/>
          <p:nvPr/>
        </p:nvSpPr>
        <p:spPr>
          <a:xfrm>
            <a:off x="140494" y="696286"/>
            <a:ext cx="242388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E" sz="3200" b="1" dirty="0">
                <a:solidFill>
                  <a:srgbClr val="0C265D"/>
                </a:solidFill>
              </a:rPr>
              <a:t>Conclusiones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E7394903-679A-4A3F-B81E-A9E2518413EB}"/>
              </a:ext>
            </a:extLst>
          </p:cNvPr>
          <p:cNvCxnSpPr>
            <a:cxnSpLocks/>
          </p:cNvCxnSpPr>
          <p:nvPr/>
        </p:nvCxnSpPr>
        <p:spPr>
          <a:xfrm>
            <a:off x="183356" y="1242910"/>
            <a:ext cx="23810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5">
                <a:extLst>
                  <a:ext uri="{FF2B5EF4-FFF2-40B4-BE49-F238E27FC236}">
                    <a16:creationId xmlns:a16="http://schemas.microsoft.com/office/drawing/2014/main" id="{72CC11A7-2112-49E9-B30A-B0FCC7F884F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-4" y="1364950"/>
                <a:ext cx="12191998" cy="56323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  <a:spAutoFit/>
              </a:bodyPr>
              <a:lstStyle/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Char char="•"/>
                  <a:tabLst/>
                </a:pPr>
                <a:r>
                  <a:rPr lang="es-MX" dirty="0"/>
                  <a:t> Se logró diseñar e implementar un </a:t>
                </a:r>
                <a:r>
                  <a:rPr lang="es-MX" b="1" dirty="0"/>
                  <a:t>sistema de localización de fuentes de voz humana mediante un arreglo esférico de ocho micrófonos de tipo MEMS y una placa de desarrollo con microcontrolador</a:t>
                </a:r>
                <a:r>
                  <a:rPr lang="es-MX" dirty="0"/>
                  <a:t>, integrando la adquisición multicanal de audio, la detección de actividad de voz, la transmisión de datos vía Ethernet/UDP, el procesamiento de localización sonora y la visualización de resultados.</a:t>
                </a:r>
              </a:p>
              <a:p>
                <a:pPr marL="0" marR="0" lvl="0" indent="0" algn="just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endParaRPr lang="es-MX" dirty="0"/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r>
                  <a:rPr lang="es-MX" dirty="0"/>
                  <a:t> La interfaz permitió validar la formación del patrón espacial, identificando el lóbulo principal y el lóbulo secundario asociado a la resolución limitada del modelo de un arreglo de micrófonos esférico de primer orden.</a:t>
                </a:r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endParaRPr lang="es-MX" dirty="0"/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r>
                  <a:rPr lang="es-MX" dirty="0"/>
                  <a:t> Las pruebas realizadas con el detector de actividad de voz implementado permitieron diferenciar eventos con voz y sin voz, obteniendo una tasa de precisión del 80% para palabras cortas y 70% para palabras largas. Aunque aún se encuentra limitado frente a sonidos impulsivos como golpes sobre mesa, donde obtuvo una tasa de precisión del 10%.</a:t>
                </a:r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endParaRPr lang="es-MX" dirty="0"/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r>
                  <a:rPr lang="es-MX" dirty="0"/>
                  <a:t> El sistema logró estimar la dirección de llegada sonora mediante los ángulos de azimut y </a:t>
                </a:r>
                <a:r>
                  <a:rPr lang="es-MX" dirty="0" err="1"/>
                  <a:t>colatitud</a:t>
                </a:r>
                <a:r>
                  <a:rPr lang="es-MX" dirty="0"/>
                  <a:t> para diferentes posiciones de la fuente, con errores inferiores a los </a:t>
                </a:r>
                <a14:m>
                  <m:oMath xmlns:m="http://schemas.openxmlformats.org/officeDocument/2006/math">
                    <m:r>
                      <a:rPr lang="es-PE" altLang="es-PE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s-PE" altLang="es-PE" b="0" i="0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s-PE" sz="1800" b="0" i="0" smtClean="0">
                        <a:latin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es-MX" dirty="0"/>
                  <a:t> en distintas posiciones con una distancia radial de 30 cm respecto al centro de la esfera.</a:t>
                </a:r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endParaRPr lang="es-PE" dirty="0"/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r>
                  <a:rPr lang="es-MX" dirty="0"/>
                  <a:t> Se observó un incremento del error angular al aumentar las distancias entre la fuente sonora y el arreglo, debido a la reducción de la energía acústica recibida y la relación señal-ruido.</a:t>
                </a:r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endParaRPr lang="es-MX" dirty="0"/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endParaRPr lang="es-MX" dirty="0"/>
              </a:p>
              <a:p>
                <a:pPr algn="just" eaLnBrk="0" fontAlgn="base" hangingPunct="0">
                  <a:spcBef>
                    <a:spcPct val="0"/>
                  </a:spcBef>
                  <a:spcAft>
                    <a:spcPct val="0"/>
                  </a:spcAft>
                  <a:buFontTx/>
                  <a:buChar char="•"/>
                </a:pPr>
                <a:endParaRPr lang="es-MX" dirty="0"/>
              </a:p>
            </p:txBody>
          </p:sp>
        </mc:Choice>
        <mc:Fallback xmlns="">
          <p:sp>
            <p:nvSpPr>
              <p:cNvPr id="13" name="Rectangle 5">
                <a:extLst>
                  <a:ext uri="{FF2B5EF4-FFF2-40B4-BE49-F238E27FC236}">
                    <a16:creationId xmlns:a16="http://schemas.microsoft.com/office/drawing/2014/main" id="{72CC11A7-2112-49E9-B30A-B0FCC7F884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4" y="1364950"/>
                <a:ext cx="12191998" cy="5632311"/>
              </a:xfrm>
              <a:prstGeom prst="rect">
                <a:avLst/>
              </a:prstGeom>
              <a:blipFill>
                <a:blip r:embed="rId3"/>
                <a:stretch>
                  <a:fillRect l="-400" t="-108" r="-4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es-P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689967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30094DA3-0178-48CE-8196-F510AFE75E24}"/>
              </a:ext>
            </a:extLst>
          </p:cNvPr>
          <p:cNvSpPr/>
          <p:nvPr/>
        </p:nvSpPr>
        <p:spPr>
          <a:xfrm>
            <a:off x="-2" y="6492874"/>
            <a:ext cx="12192000" cy="36512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9CC7F04A-2729-4A1C-804C-FFD706EA9A25}"/>
              </a:ext>
            </a:extLst>
          </p:cNvPr>
          <p:cNvSpPr/>
          <p:nvPr/>
        </p:nvSpPr>
        <p:spPr>
          <a:xfrm>
            <a:off x="0" y="0"/>
            <a:ext cx="12192000" cy="696286"/>
          </a:xfrm>
          <a:prstGeom prst="rect">
            <a:avLst/>
          </a:prstGeom>
          <a:solidFill>
            <a:srgbClr val="0C265D"/>
          </a:solidFill>
          <a:ln>
            <a:solidFill>
              <a:srgbClr val="0C26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E"/>
          </a:p>
        </p:txBody>
      </p:sp>
      <p:sp>
        <p:nvSpPr>
          <p:cNvPr id="10" name="Marcador de número de diapositiva 9">
            <a:extLst>
              <a:ext uri="{FF2B5EF4-FFF2-40B4-BE49-F238E27FC236}">
                <a16:creationId xmlns:a16="http://schemas.microsoft.com/office/drawing/2014/main" id="{96AD23E0-12F1-43A8-8FA1-551B0D84B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492875"/>
            <a:ext cx="2743200" cy="365125"/>
          </a:xfrm>
        </p:spPr>
        <p:txBody>
          <a:bodyPr/>
          <a:lstStyle/>
          <a:p>
            <a:fld id="{08262BD5-5F70-4C75-B973-2A6246320E7C}" type="slidenum">
              <a:rPr lang="es-PE" sz="1400" b="1" smtClean="0">
                <a:solidFill>
                  <a:schemeClr val="bg1"/>
                </a:solidFill>
              </a:rPr>
              <a:t>26</a:t>
            </a:fld>
            <a:endParaRPr lang="es-PE" sz="1400" b="1" dirty="0">
              <a:solidFill>
                <a:schemeClr val="bg1"/>
              </a:solidFill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1353C89-CF07-4D27-8704-4AA1BF89940B}"/>
              </a:ext>
            </a:extLst>
          </p:cNvPr>
          <p:cNvSpPr txBox="1"/>
          <p:nvPr/>
        </p:nvSpPr>
        <p:spPr>
          <a:xfrm>
            <a:off x="2027337" y="2367171"/>
            <a:ext cx="8137321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6600" b="1" dirty="0">
                <a:solidFill>
                  <a:srgbClr val="0C265D"/>
                </a:solidFill>
              </a:rPr>
              <a:t>Gracias por su atención</a:t>
            </a:r>
            <a:endParaRPr lang="es-PE" sz="6600" b="1" dirty="0">
              <a:solidFill>
                <a:srgbClr val="0C265D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CF9E5683-02A9-4EFD-92BA-D529FC71FB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2200" y="-230616"/>
            <a:ext cx="2326544" cy="1112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8561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8865</TotalTime>
  <Words>2441</Words>
  <Application>Microsoft Office PowerPoint</Application>
  <PresentationFormat>Panorámica</PresentationFormat>
  <Paragraphs>383</Paragraphs>
  <Slides>26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Jorge Alonso Flores Morón</dc:creator>
  <cp:lastModifiedBy>Alonso Flores</cp:lastModifiedBy>
  <cp:revision>195</cp:revision>
  <dcterms:created xsi:type="dcterms:W3CDTF">2026-04-25T23:18:14Z</dcterms:created>
  <dcterms:modified xsi:type="dcterms:W3CDTF">2026-07-20T14:46:23Z</dcterms:modified>
</cp:coreProperties>
</file>